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357" r:id="rId2"/>
    <p:sldId id="323" r:id="rId3"/>
    <p:sldId id="319" r:id="rId4"/>
    <p:sldId id="343" r:id="rId5"/>
    <p:sldId id="344" r:id="rId6"/>
    <p:sldId id="342" r:id="rId7"/>
    <p:sldId id="358" r:id="rId8"/>
    <p:sldId id="378" r:id="rId9"/>
    <p:sldId id="360" r:id="rId10"/>
    <p:sldId id="361" r:id="rId11"/>
    <p:sldId id="363" r:id="rId12"/>
    <p:sldId id="380" r:id="rId13"/>
    <p:sldId id="359" r:id="rId14"/>
    <p:sldId id="364" r:id="rId15"/>
    <p:sldId id="376" r:id="rId16"/>
    <p:sldId id="379" r:id="rId17"/>
    <p:sldId id="381" r:id="rId18"/>
    <p:sldId id="382" r:id="rId19"/>
    <p:sldId id="365" r:id="rId20"/>
    <p:sldId id="373" r:id="rId21"/>
    <p:sldId id="375" r:id="rId22"/>
    <p:sldId id="377" r:id="rId23"/>
    <p:sldId id="366" r:id="rId24"/>
    <p:sldId id="367" r:id="rId25"/>
    <p:sldId id="368" r:id="rId26"/>
    <p:sldId id="369" r:id="rId27"/>
    <p:sldId id="370" r:id="rId28"/>
    <p:sldId id="371" r:id="rId29"/>
    <p:sldId id="362" r:id="rId30"/>
    <p:sldId id="372" r:id="rId31"/>
    <p:sldId id="374" r:id="rId32"/>
    <p:sldId id="326" r:id="rId33"/>
    <p:sldId id="303" r:id="rId34"/>
    <p:sldId id="328" r:id="rId35"/>
    <p:sldId id="299" r:id="rId36"/>
    <p:sldId id="329" r:id="rId37"/>
    <p:sldId id="350" r:id="rId38"/>
    <p:sldId id="348" r:id="rId39"/>
    <p:sldId id="347" r:id="rId40"/>
    <p:sldId id="351" r:id="rId41"/>
    <p:sldId id="345" r:id="rId42"/>
    <p:sldId id="349" r:id="rId43"/>
    <p:sldId id="353" r:id="rId44"/>
    <p:sldId id="354" r:id="rId45"/>
    <p:sldId id="355" r:id="rId46"/>
    <p:sldId id="356" r:id="rId47"/>
    <p:sldId id="335" r:id="rId48"/>
    <p:sldId id="336" r:id="rId49"/>
    <p:sldId id="321" r:id="rId50"/>
    <p:sldId id="322" r:id="rId51"/>
    <p:sldId id="332" r:id="rId52"/>
    <p:sldId id="330" r:id="rId53"/>
    <p:sldId id="337" r:id="rId54"/>
    <p:sldId id="338" r:id="rId55"/>
    <p:sldId id="339" r:id="rId56"/>
    <p:sldId id="340" r:id="rId57"/>
    <p:sldId id="341" r:id="rId58"/>
    <p:sldId id="333" r:id="rId5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518" autoAdjust="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94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940"/>
          </a:xfrm>
          <a:prstGeom prst="rect">
            <a:avLst/>
          </a:prstGeom>
        </p:spPr>
        <p:txBody>
          <a:bodyPr vert="horz" lIns="91440" tIns="45720" rIns="91440" bIns="45720" rtlCol="0"/>
          <a:lstStyle>
            <a:lvl1pPr algn="r">
              <a:defRPr sz="1200"/>
            </a:lvl1pPr>
          </a:lstStyle>
          <a:p>
            <a:fld id="{BCB91149-46DF-4DC3-9237-AFB67E0C79E0}" type="datetimeFigureOut">
              <a:rPr lang="en-US" smtClean="0"/>
              <a:t>12/12/2014</a:t>
            </a:fld>
            <a:endParaRPr lang="en-US"/>
          </a:p>
        </p:txBody>
      </p:sp>
      <p:sp>
        <p:nvSpPr>
          <p:cNvPr id="4" name="Footer Placeholder 3"/>
          <p:cNvSpPr>
            <a:spLocks noGrp="1"/>
          </p:cNvSpPr>
          <p:nvPr>
            <p:ph type="ftr" sz="quarter" idx="2"/>
          </p:nvPr>
        </p:nvSpPr>
        <p:spPr>
          <a:xfrm>
            <a:off x="0" y="8817760"/>
            <a:ext cx="3026833" cy="4659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760"/>
            <a:ext cx="3026833" cy="465940"/>
          </a:xfrm>
          <a:prstGeom prst="rect">
            <a:avLst/>
          </a:prstGeom>
        </p:spPr>
        <p:txBody>
          <a:bodyPr vert="horz" lIns="91440" tIns="45720" rIns="91440" bIns="45720" rtlCol="0" anchor="b"/>
          <a:lstStyle>
            <a:lvl1pPr algn="r">
              <a:defRPr sz="1200"/>
            </a:lvl1pPr>
          </a:lstStyle>
          <a:p>
            <a:fld id="{C8131080-5734-40B4-ABA8-13BE9B9B7138}" type="slidenum">
              <a:rPr lang="en-US" smtClean="0"/>
              <a:t>‹#›</a:t>
            </a:fld>
            <a:endParaRPr lang="en-US"/>
          </a:p>
        </p:txBody>
      </p:sp>
    </p:spTree>
    <p:extLst>
      <p:ext uri="{BB962C8B-B14F-4D97-AF65-F5344CB8AC3E}">
        <p14:creationId xmlns:p14="http://schemas.microsoft.com/office/powerpoint/2010/main" val="2819780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vl1pPr>
          </a:lstStyle>
          <a:p>
            <a:fld id="{4D410AA6-8A8F-4439-B61C-432070D23646}" type="datetimeFigureOut">
              <a:rPr lang="en-US" smtClean="0"/>
              <a:t>12/12/2014</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1440" tIns="45720" rIns="91440" bIns="45720" rtlCol="0" anchor="b"/>
          <a:lstStyle>
            <a:lvl1pPr algn="r">
              <a:defRPr sz="1200"/>
            </a:lvl1pPr>
          </a:lstStyle>
          <a:p>
            <a:fld id="{7ED9BE6E-7737-4150-A7A7-7A56B3F7C428}" type="slidenum">
              <a:rPr lang="en-US" smtClean="0"/>
              <a:t>‹#›</a:t>
            </a:fld>
            <a:endParaRPr lang="en-US"/>
          </a:p>
        </p:txBody>
      </p:sp>
    </p:spTree>
    <p:extLst>
      <p:ext uri="{BB962C8B-B14F-4D97-AF65-F5344CB8AC3E}">
        <p14:creationId xmlns:p14="http://schemas.microsoft.com/office/powerpoint/2010/main" val="3114751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1</a:t>
            </a:fld>
            <a:endParaRPr lang="en-US"/>
          </a:p>
        </p:txBody>
      </p:sp>
    </p:spTree>
    <p:extLst>
      <p:ext uri="{BB962C8B-B14F-4D97-AF65-F5344CB8AC3E}">
        <p14:creationId xmlns:p14="http://schemas.microsoft.com/office/powerpoint/2010/main" val="186212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10</a:t>
            </a:fld>
            <a:endParaRPr lang="en-US"/>
          </a:p>
        </p:txBody>
      </p:sp>
    </p:spTree>
    <p:extLst>
      <p:ext uri="{BB962C8B-B14F-4D97-AF65-F5344CB8AC3E}">
        <p14:creationId xmlns:p14="http://schemas.microsoft.com/office/powerpoint/2010/main" val="54915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11</a:t>
            </a:fld>
            <a:endParaRPr lang="en-US"/>
          </a:p>
        </p:txBody>
      </p:sp>
    </p:spTree>
    <p:extLst>
      <p:ext uri="{BB962C8B-B14F-4D97-AF65-F5344CB8AC3E}">
        <p14:creationId xmlns:p14="http://schemas.microsoft.com/office/powerpoint/2010/main" val="3494672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12</a:t>
            </a:fld>
            <a:endParaRPr lang="en-US"/>
          </a:p>
        </p:txBody>
      </p:sp>
    </p:spTree>
    <p:extLst>
      <p:ext uri="{BB962C8B-B14F-4D97-AF65-F5344CB8AC3E}">
        <p14:creationId xmlns:p14="http://schemas.microsoft.com/office/powerpoint/2010/main" val="3344659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13</a:t>
            </a:fld>
            <a:endParaRPr lang="en-US"/>
          </a:p>
        </p:txBody>
      </p:sp>
    </p:spTree>
    <p:extLst>
      <p:ext uri="{BB962C8B-B14F-4D97-AF65-F5344CB8AC3E}">
        <p14:creationId xmlns:p14="http://schemas.microsoft.com/office/powerpoint/2010/main" val="1430623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14</a:t>
            </a:fld>
            <a:endParaRPr lang="en-US"/>
          </a:p>
        </p:txBody>
      </p:sp>
    </p:spTree>
    <p:extLst>
      <p:ext uri="{BB962C8B-B14F-4D97-AF65-F5344CB8AC3E}">
        <p14:creationId xmlns:p14="http://schemas.microsoft.com/office/powerpoint/2010/main" val="2540942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15</a:t>
            </a:fld>
            <a:endParaRPr lang="en-US"/>
          </a:p>
        </p:txBody>
      </p:sp>
    </p:spTree>
    <p:extLst>
      <p:ext uri="{BB962C8B-B14F-4D97-AF65-F5344CB8AC3E}">
        <p14:creationId xmlns:p14="http://schemas.microsoft.com/office/powerpoint/2010/main" val="1965717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18</a:t>
            </a:fld>
            <a:endParaRPr lang="en-US"/>
          </a:p>
        </p:txBody>
      </p:sp>
    </p:spTree>
    <p:extLst>
      <p:ext uri="{BB962C8B-B14F-4D97-AF65-F5344CB8AC3E}">
        <p14:creationId xmlns:p14="http://schemas.microsoft.com/office/powerpoint/2010/main" val="1598972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19</a:t>
            </a:fld>
            <a:endParaRPr lang="en-US"/>
          </a:p>
        </p:txBody>
      </p:sp>
    </p:spTree>
    <p:extLst>
      <p:ext uri="{BB962C8B-B14F-4D97-AF65-F5344CB8AC3E}">
        <p14:creationId xmlns:p14="http://schemas.microsoft.com/office/powerpoint/2010/main" val="2474916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20</a:t>
            </a:fld>
            <a:endParaRPr lang="en-US"/>
          </a:p>
        </p:txBody>
      </p:sp>
    </p:spTree>
    <p:extLst>
      <p:ext uri="{BB962C8B-B14F-4D97-AF65-F5344CB8AC3E}">
        <p14:creationId xmlns:p14="http://schemas.microsoft.com/office/powerpoint/2010/main" val="1969873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21</a:t>
            </a:fld>
            <a:endParaRPr lang="en-US"/>
          </a:p>
        </p:txBody>
      </p:sp>
    </p:spTree>
    <p:extLst>
      <p:ext uri="{BB962C8B-B14F-4D97-AF65-F5344CB8AC3E}">
        <p14:creationId xmlns:p14="http://schemas.microsoft.com/office/powerpoint/2010/main" val="97179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2</a:t>
            </a:fld>
            <a:endParaRPr lang="en-US"/>
          </a:p>
        </p:txBody>
      </p:sp>
    </p:spTree>
    <p:extLst>
      <p:ext uri="{BB962C8B-B14F-4D97-AF65-F5344CB8AC3E}">
        <p14:creationId xmlns:p14="http://schemas.microsoft.com/office/powerpoint/2010/main" val="114538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22</a:t>
            </a:fld>
            <a:endParaRPr lang="en-US"/>
          </a:p>
        </p:txBody>
      </p:sp>
    </p:spTree>
    <p:extLst>
      <p:ext uri="{BB962C8B-B14F-4D97-AF65-F5344CB8AC3E}">
        <p14:creationId xmlns:p14="http://schemas.microsoft.com/office/powerpoint/2010/main" val="1888969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23</a:t>
            </a:fld>
            <a:endParaRPr lang="en-US"/>
          </a:p>
        </p:txBody>
      </p:sp>
    </p:spTree>
    <p:extLst>
      <p:ext uri="{BB962C8B-B14F-4D97-AF65-F5344CB8AC3E}">
        <p14:creationId xmlns:p14="http://schemas.microsoft.com/office/powerpoint/2010/main" val="596331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24</a:t>
            </a:fld>
            <a:endParaRPr lang="en-US"/>
          </a:p>
        </p:txBody>
      </p:sp>
    </p:spTree>
    <p:extLst>
      <p:ext uri="{BB962C8B-B14F-4D97-AF65-F5344CB8AC3E}">
        <p14:creationId xmlns:p14="http://schemas.microsoft.com/office/powerpoint/2010/main" val="288461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25</a:t>
            </a:fld>
            <a:endParaRPr lang="en-US"/>
          </a:p>
        </p:txBody>
      </p:sp>
    </p:spTree>
    <p:extLst>
      <p:ext uri="{BB962C8B-B14F-4D97-AF65-F5344CB8AC3E}">
        <p14:creationId xmlns:p14="http://schemas.microsoft.com/office/powerpoint/2010/main" val="4226013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26</a:t>
            </a:fld>
            <a:endParaRPr lang="en-US"/>
          </a:p>
        </p:txBody>
      </p:sp>
    </p:spTree>
    <p:extLst>
      <p:ext uri="{BB962C8B-B14F-4D97-AF65-F5344CB8AC3E}">
        <p14:creationId xmlns:p14="http://schemas.microsoft.com/office/powerpoint/2010/main" val="1115741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27</a:t>
            </a:fld>
            <a:endParaRPr lang="en-US"/>
          </a:p>
        </p:txBody>
      </p:sp>
    </p:spTree>
    <p:extLst>
      <p:ext uri="{BB962C8B-B14F-4D97-AF65-F5344CB8AC3E}">
        <p14:creationId xmlns:p14="http://schemas.microsoft.com/office/powerpoint/2010/main" val="2450049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28</a:t>
            </a:fld>
            <a:endParaRPr lang="en-US"/>
          </a:p>
        </p:txBody>
      </p:sp>
    </p:spTree>
    <p:extLst>
      <p:ext uri="{BB962C8B-B14F-4D97-AF65-F5344CB8AC3E}">
        <p14:creationId xmlns:p14="http://schemas.microsoft.com/office/powerpoint/2010/main" val="1317276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29</a:t>
            </a:fld>
            <a:endParaRPr lang="en-US"/>
          </a:p>
        </p:txBody>
      </p:sp>
    </p:spTree>
    <p:extLst>
      <p:ext uri="{BB962C8B-B14F-4D97-AF65-F5344CB8AC3E}">
        <p14:creationId xmlns:p14="http://schemas.microsoft.com/office/powerpoint/2010/main" val="230605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30</a:t>
            </a:fld>
            <a:endParaRPr lang="en-US"/>
          </a:p>
        </p:txBody>
      </p:sp>
    </p:spTree>
    <p:extLst>
      <p:ext uri="{BB962C8B-B14F-4D97-AF65-F5344CB8AC3E}">
        <p14:creationId xmlns:p14="http://schemas.microsoft.com/office/powerpoint/2010/main" val="2532026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31</a:t>
            </a:fld>
            <a:endParaRPr lang="en-US"/>
          </a:p>
        </p:txBody>
      </p:sp>
    </p:spTree>
    <p:extLst>
      <p:ext uri="{BB962C8B-B14F-4D97-AF65-F5344CB8AC3E}">
        <p14:creationId xmlns:p14="http://schemas.microsoft.com/office/powerpoint/2010/main" val="112996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3</a:t>
            </a:fld>
            <a:endParaRPr lang="en-US"/>
          </a:p>
        </p:txBody>
      </p:sp>
    </p:spTree>
    <p:extLst>
      <p:ext uri="{BB962C8B-B14F-4D97-AF65-F5344CB8AC3E}">
        <p14:creationId xmlns:p14="http://schemas.microsoft.com/office/powerpoint/2010/main" val="2423336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32</a:t>
            </a:fld>
            <a:endParaRPr lang="en-US"/>
          </a:p>
        </p:txBody>
      </p:sp>
    </p:spTree>
    <p:extLst>
      <p:ext uri="{BB962C8B-B14F-4D97-AF65-F5344CB8AC3E}">
        <p14:creationId xmlns:p14="http://schemas.microsoft.com/office/powerpoint/2010/main" val="4258727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33</a:t>
            </a:fld>
            <a:endParaRPr lang="en-US"/>
          </a:p>
        </p:txBody>
      </p:sp>
    </p:spTree>
    <p:extLst>
      <p:ext uri="{BB962C8B-B14F-4D97-AF65-F5344CB8AC3E}">
        <p14:creationId xmlns:p14="http://schemas.microsoft.com/office/powerpoint/2010/main" val="1149437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34</a:t>
            </a:fld>
            <a:endParaRPr lang="en-US"/>
          </a:p>
        </p:txBody>
      </p:sp>
    </p:spTree>
    <p:extLst>
      <p:ext uri="{BB962C8B-B14F-4D97-AF65-F5344CB8AC3E}">
        <p14:creationId xmlns:p14="http://schemas.microsoft.com/office/powerpoint/2010/main" val="296280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35</a:t>
            </a:fld>
            <a:endParaRPr lang="en-US"/>
          </a:p>
        </p:txBody>
      </p:sp>
    </p:spTree>
    <p:extLst>
      <p:ext uri="{BB962C8B-B14F-4D97-AF65-F5344CB8AC3E}">
        <p14:creationId xmlns:p14="http://schemas.microsoft.com/office/powerpoint/2010/main" val="3233907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36</a:t>
            </a:fld>
            <a:endParaRPr lang="en-US"/>
          </a:p>
        </p:txBody>
      </p:sp>
    </p:spTree>
    <p:extLst>
      <p:ext uri="{BB962C8B-B14F-4D97-AF65-F5344CB8AC3E}">
        <p14:creationId xmlns:p14="http://schemas.microsoft.com/office/powerpoint/2010/main" val="1551531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37</a:t>
            </a:fld>
            <a:endParaRPr lang="en-US"/>
          </a:p>
        </p:txBody>
      </p:sp>
    </p:spTree>
    <p:extLst>
      <p:ext uri="{BB962C8B-B14F-4D97-AF65-F5344CB8AC3E}">
        <p14:creationId xmlns:p14="http://schemas.microsoft.com/office/powerpoint/2010/main" val="234811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38</a:t>
            </a:fld>
            <a:endParaRPr lang="en-US"/>
          </a:p>
        </p:txBody>
      </p:sp>
    </p:spTree>
    <p:extLst>
      <p:ext uri="{BB962C8B-B14F-4D97-AF65-F5344CB8AC3E}">
        <p14:creationId xmlns:p14="http://schemas.microsoft.com/office/powerpoint/2010/main" val="1875214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39</a:t>
            </a:fld>
            <a:endParaRPr lang="en-US"/>
          </a:p>
        </p:txBody>
      </p:sp>
    </p:spTree>
    <p:extLst>
      <p:ext uri="{BB962C8B-B14F-4D97-AF65-F5344CB8AC3E}">
        <p14:creationId xmlns:p14="http://schemas.microsoft.com/office/powerpoint/2010/main" val="2925448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40</a:t>
            </a:fld>
            <a:endParaRPr lang="en-US"/>
          </a:p>
        </p:txBody>
      </p:sp>
    </p:spTree>
    <p:extLst>
      <p:ext uri="{BB962C8B-B14F-4D97-AF65-F5344CB8AC3E}">
        <p14:creationId xmlns:p14="http://schemas.microsoft.com/office/powerpoint/2010/main" val="3033815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41</a:t>
            </a:fld>
            <a:endParaRPr lang="en-US"/>
          </a:p>
        </p:txBody>
      </p:sp>
    </p:spTree>
    <p:extLst>
      <p:ext uri="{BB962C8B-B14F-4D97-AF65-F5344CB8AC3E}">
        <p14:creationId xmlns:p14="http://schemas.microsoft.com/office/powerpoint/2010/main" val="180215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4</a:t>
            </a:fld>
            <a:endParaRPr lang="en-US"/>
          </a:p>
        </p:txBody>
      </p:sp>
    </p:spTree>
    <p:extLst>
      <p:ext uri="{BB962C8B-B14F-4D97-AF65-F5344CB8AC3E}">
        <p14:creationId xmlns:p14="http://schemas.microsoft.com/office/powerpoint/2010/main" val="8659445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42</a:t>
            </a:fld>
            <a:endParaRPr lang="en-US"/>
          </a:p>
        </p:txBody>
      </p:sp>
    </p:spTree>
    <p:extLst>
      <p:ext uri="{BB962C8B-B14F-4D97-AF65-F5344CB8AC3E}">
        <p14:creationId xmlns:p14="http://schemas.microsoft.com/office/powerpoint/2010/main" val="3913578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43</a:t>
            </a:fld>
            <a:endParaRPr lang="en-US"/>
          </a:p>
        </p:txBody>
      </p:sp>
    </p:spTree>
    <p:extLst>
      <p:ext uri="{BB962C8B-B14F-4D97-AF65-F5344CB8AC3E}">
        <p14:creationId xmlns:p14="http://schemas.microsoft.com/office/powerpoint/2010/main" val="22375898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44</a:t>
            </a:fld>
            <a:endParaRPr lang="en-US"/>
          </a:p>
        </p:txBody>
      </p:sp>
    </p:spTree>
    <p:extLst>
      <p:ext uri="{BB962C8B-B14F-4D97-AF65-F5344CB8AC3E}">
        <p14:creationId xmlns:p14="http://schemas.microsoft.com/office/powerpoint/2010/main" val="390506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45</a:t>
            </a:fld>
            <a:endParaRPr lang="en-US"/>
          </a:p>
        </p:txBody>
      </p:sp>
    </p:spTree>
    <p:extLst>
      <p:ext uri="{BB962C8B-B14F-4D97-AF65-F5344CB8AC3E}">
        <p14:creationId xmlns:p14="http://schemas.microsoft.com/office/powerpoint/2010/main" val="31596824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46</a:t>
            </a:fld>
            <a:endParaRPr lang="en-US"/>
          </a:p>
        </p:txBody>
      </p:sp>
    </p:spTree>
    <p:extLst>
      <p:ext uri="{BB962C8B-B14F-4D97-AF65-F5344CB8AC3E}">
        <p14:creationId xmlns:p14="http://schemas.microsoft.com/office/powerpoint/2010/main" val="3850605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47</a:t>
            </a:fld>
            <a:endParaRPr lang="en-US"/>
          </a:p>
        </p:txBody>
      </p:sp>
    </p:spTree>
    <p:extLst>
      <p:ext uri="{BB962C8B-B14F-4D97-AF65-F5344CB8AC3E}">
        <p14:creationId xmlns:p14="http://schemas.microsoft.com/office/powerpoint/2010/main" val="159916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48</a:t>
            </a:fld>
            <a:endParaRPr lang="en-US"/>
          </a:p>
        </p:txBody>
      </p:sp>
    </p:spTree>
    <p:extLst>
      <p:ext uri="{BB962C8B-B14F-4D97-AF65-F5344CB8AC3E}">
        <p14:creationId xmlns:p14="http://schemas.microsoft.com/office/powerpoint/2010/main" val="34671662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49</a:t>
            </a:fld>
            <a:endParaRPr lang="en-US"/>
          </a:p>
        </p:txBody>
      </p:sp>
    </p:spTree>
    <p:extLst>
      <p:ext uri="{BB962C8B-B14F-4D97-AF65-F5344CB8AC3E}">
        <p14:creationId xmlns:p14="http://schemas.microsoft.com/office/powerpoint/2010/main" val="31760069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50</a:t>
            </a:fld>
            <a:endParaRPr lang="en-US"/>
          </a:p>
        </p:txBody>
      </p:sp>
    </p:spTree>
    <p:extLst>
      <p:ext uri="{BB962C8B-B14F-4D97-AF65-F5344CB8AC3E}">
        <p14:creationId xmlns:p14="http://schemas.microsoft.com/office/powerpoint/2010/main" val="6028446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shows when slide show plays</a:t>
            </a:r>
            <a:endParaRPr lang="en-US" dirty="0"/>
          </a:p>
        </p:txBody>
      </p:sp>
      <p:sp>
        <p:nvSpPr>
          <p:cNvPr id="4" name="Slide Number Placeholder 3"/>
          <p:cNvSpPr>
            <a:spLocks noGrp="1"/>
          </p:cNvSpPr>
          <p:nvPr>
            <p:ph type="sldNum" sz="quarter" idx="10"/>
          </p:nvPr>
        </p:nvSpPr>
        <p:spPr/>
        <p:txBody>
          <a:bodyPr/>
          <a:lstStyle/>
          <a:p>
            <a:fld id="{7ED9BE6E-7737-4150-A7A7-7A56B3F7C428}" type="slidenum">
              <a:rPr lang="en-US" smtClean="0"/>
              <a:t>51</a:t>
            </a:fld>
            <a:endParaRPr lang="en-US"/>
          </a:p>
        </p:txBody>
      </p:sp>
    </p:spTree>
    <p:extLst>
      <p:ext uri="{BB962C8B-B14F-4D97-AF65-F5344CB8AC3E}">
        <p14:creationId xmlns:p14="http://schemas.microsoft.com/office/powerpoint/2010/main" val="187491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5</a:t>
            </a:fld>
            <a:endParaRPr lang="en-US"/>
          </a:p>
        </p:txBody>
      </p:sp>
    </p:spTree>
    <p:extLst>
      <p:ext uri="{BB962C8B-B14F-4D97-AF65-F5344CB8AC3E}">
        <p14:creationId xmlns:p14="http://schemas.microsoft.com/office/powerpoint/2010/main" val="7081095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shows when slide show plays</a:t>
            </a:r>
            <a:endParaRPr lang="en-US" dirty="0"/>
          </a:p>
        </p:txBody>
      </p:sp>
      <p:sp>
        <p:nvSpPr>
          <p:cNvPr id="4" name="Slide Number Placeholder 3"/>
          <p:cNvSpPr>
            <a:spLocks noGrp="1"/>
          </p:cNvSpPr>
          <p:nvPr>
            <p:ph type="sldNum" sz="quarter" idx="10"/>
          </p:nvPr>
        </p:nvSpPr>
        <p:spPr/>
        <p:txBody>
          <a:bodyPr/>
          <a:lstStyle/>
          <a:p>
            <a:fld id="{7ED9BE6E-7737-4150-A7A7-7A56B3F7C428}" type="slidenum">
              <a:rPr lang="en-US" smtClean="0"/>
              <a:t>52</a:t>
            </a:fld>
            <a:endParaRPr lang="en-US"/>
          </a:p>
        </p:txBody>
      </p:sp>
    </p:spTree>
    <p:extLst>
      <p:ext uri="{BB962C8B-B14F-4D97-AF65-F5344CB8AC3E}">
        <p14:creationId xmlns:p14="http://schemas.microsoft.com/office/powerpoint/2010/main" val="30025695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53</a:t>
            </a:fld>
            <a:endParaRPr lang="en-US"/>
          </a:p>
        </p:txBody>
      </p:sp>
    </p:spTree>
    <p:extLst>
      <p:ext uri="{BB962C8B-B14F-4D97-AF65-F5344CB8AC3E}">
        <p14:creationId xmlns:p14="http://schemas.microsoft.com/office/powerpoint/2010/main" val="4128721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54</a:t>
            </a:fld>
            <a:endParaRPr lang="en-US"/>
          </a:p>
        </p:txBody>
      </p:sp>
    </p:spTree>
    <p:extLst>
      <p:ext uri="{BB962C8B-B14F-4D97-AF65-F5344CB8AC3E}">
        <p14:creationId xmlns:p14="http://schemas.microsoft.com/office/powerpoint/2010/main" val="3795771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55</a:t>
            </a:fld>
            <a:endParaRPr lang="en-US"/>
          </a:p>
        </p:txBody>
      </p:sp>
    </p:spTree>
    <p:extLst>
      <p:ext uri="{BB962C8B-B14F-4D97-AF65-F5344CB8AC3E}">
        <p14:creationId xmlns:p14="http://schemas.microsoft.com/office/powerpoint/2010/main" val="39417902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56</a:t>
            </a:fld>
            <a:endParaRPr lang="en-US"/>
          </a:p>
        </p:txBody>
      </p:sp>
    </p:spTree>
    <p:extLst>
      <p:ext uri="{BB962C8B-B14F-4D97-AF65-F5344CB8AC3E}">
        <p14:creationId xmlns:p14="http://schemas.microsoft.com/office/powerpoint/2010/main" val="306611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57</a:t>
            </a:fld>
            <a:endParaRPr lang="en-US"/>
          </a:p>
        </p:txBody>
      </p:sp>
    </p:spTree>
    <p:extLst>
      <p:ext uri="{BB962C8B-B14F-4D97-AF65-F5344CB8AC3E}">
        <p14:creationId xmlns:p14="http://schemas.microsoft.com/office/powerpoint/2010/main" val="37136257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58</a:t>
            </a:fld>
            <a:endParaRPr lang="en-US"/>
          </a:p>
        </p:txBody>
      </p:sp>
    </p:spTree>
    <p:extLst>
      <p:ext uri="{BB962C8B-B14F-4D97-AF65-F5344CB8AC3E}">
        <p14:creationId xmlns:p14="http://schemas.microsoft.com/office/powerpoint/2010/main" val="143832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6</a:t>
            </a:fld>
            <a:endParaRPr lang="en-US"/>
          </a:p>
        </p:txBody>
      </p:sp>
    </p:spTree>
    <p:extLst>
      <p:ext uri="{BB962C8B-B14F-4D97-AF65-F5344CB8AC3E}">
        <p14:creationId xmlns:p14="http://schemas.microsoft.com/office/powerpoint/2010/main" val="2596753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7</a:t>
            </a:fld>
            <a:endParaRPr lang="en-US"/>
          </a:p>
        </p:txBody>
      </p:sp>
    </p:spTree>
    <p:extLst>
      <p:ext uri="{BB962C8B-B14F-4D97-AF65-F5344CB8AC3E}">
        <p14:creationId xmlns:p14="http://schemas.microsoft.com/office/powerpoint/2010/main" val="64982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8</a:t>
            </a:fld>
            <a:endParaRPr lang="en-US"/>
          </a:p>
        </p:txBody>
      </p:sp>
    </p:spTree>
    <p:extLst>
      <p:ext uri="{BB962C8B-B14F-4D97-AF65-F5344CB8AC3E}">
        <p14:creationId xmlns:p14="http://schemas.microsoft.com/office/powerpoint/2010/main" val="870377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9BE6E-7737-4150-A7A7-7A56B3F7C428}" type="slidenum">
              <a:rPr lang="en-US" smtClean="0"/>
              <a:t>9</a:t>
            </a:fld>
            <a:endParaRPr lang="en-US"/>
          </a:p>
        </p:txBody>
      </p:sp>
    </p:spTree>
    <p:extLst>
      <p:ext uri="{BB962C8B-B14F-4D97-AF65-F5344CB8AC3E}">
        <p14:creationId xmlns:p14="http://schemas.microsoft.com/office/powerpoint/2010/main" val="92433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01FB3F-FEA3-4194-A2AC-7866ADEAD909}"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C391-B89E-4E74-B56E-B51F39BC389A}" type="slidenum">
              <a:rPr lang="en-US" smtClean="0"/>
              <a:t>‹#›</a:t>
            </a:fld>
            <a:endParaRPr lang="en-US"/>
          </a:p>
        </p:txBody>
      </p:sp>
    </p:spTree>
    <p:extLst>
      <p:ext uri="{BB962C8B-B14F-4D97-AF65-F5344CB8AC3E}">
        <p14:creationId xmlns:p14="http://schemas.microsoft.com/office/powerpoint/2010/main" val="156341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1FB3F-FEA3-4194-A2AC-7866ADEAD909}"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C391-B89E-4E74-B56E-B51F39BC389A}" type="slidenum">
              <a:rPr lang="en-US" smtClean="0"/>
              <a:t>‹#›</a:t>
            </a:fld>
            <a:endParaRPr lang="en-US"/>
          </a:p>
        </p:txBody>
      </p:sp>
    </p:spTree>
    <p:extLst>
      <p:ext uri="{BB962C8B-B14F-4D97-AF65-F5344CB8AC3E}">
        <p14:creationId xmlns:p14="http://schemas.microsoft.com/office/powerpoint/2010/main" val="220063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1FB3F-FEA3-4194-A2AC-7866ADEAD909}"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C391-B89E-4E74-B56E-B51F39BC389A}" type="slidenum">
              <a:rPr lang="en-US" smtClean="0"/>
              <a:t>‹#›</a:t>
            </a:fld>
            <a:endParaRPr lang="en-US"/>
          </a:p>
        </p:txBody>
      </p:sp>
    </p:spTree>
    <p:extLst>
      <p:ext uri="{BB962C8B-B14F-4D97-AF65-F5344CB8AC3E}">
        <p14:creationId xmlns:p14="http://schemas.microsoft.com/office/powerpoint/2010/main" val="2690140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1FB3F-FEA3-4194-A2AC-7866ADEAD909}"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C391-B89E-4E74-B56E-B51F39BC389A}" type="slidenum">
              <a:rPr lang="en-US" smtClean="0"/>
              <a:t>‹#›</a:t>
            </a:fld>
            <a:endParaRPr lang="en-US"/>
          </a:p>
        </p:txBody>
      </p:sp>
    </p:spTree>
    <p:extLst>
      <p:ext uri="{BB962C8B-B14F-4D97-AF65-F5344CB8AC3E}">
        <p14:creationId xmlns:p14="http://schemas.microsoft.com/office/powerpoint/2010/main" val="94115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01FB3F-FEA3-4194-A2AC-7866ADEAD909}"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C391-B89E-4E74-B56E-B51F39BC389A}" type="slidenum">
              <a:rPr lang="en-US" smtClean="0"/>
              <a:t>‹#›</a:t>
            </a:fld>
            <a:endParaRPr lang="en-US"/>
          </a:p>
        </p:txBody>
      </p:sp>
    </p:spTree>
    <p:extLst>
      <p:ext uri="{BB962C8B-B14F-4D97-AF65-F5344CB8AC3E}">
        <p14:creationId xmlns:p14="http://schemas.microsoft.com/office/powerpoint/2010/main" val="18834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01FB3F-FEA3-4194-A2AC-7866ADEAD909}"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CC391-B89E-4E74-B56E-B51F39BC389A}" type="slidenum">
              <a:rPr lang="en-US" smtClean="0"/>
              <a:t>‹#›</a:t>
            </a:fld>
            <a:endParaRPr lang="en-US"/>
          </a:p>
        </p:txBody>
      </p:sp>
    </p:spTree>
    <p:extLst>
      <p:ext uri="{BB962C8B-B14F-4D97-AF65-F5344CB8AC3E}">
        <p14:creationId xmlns:p14="http://schemas.microsoft.com/office/powerpoint/2010/main" val="82647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01FB3F-FEA3-4194-A2AC-7866ADEAD909}" type="datetimeFigureOut">
              <a:rPr lang="en-US" smtClean="0"/>
              <a:t>12/12/2014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9CC391-B89E-4E74-B56E-B51F39BC389A}" type="slidenum">
              <a:rPr lang="en-US" smtClean="0"/>
              <a:t>‹#›</a:t>
            </a:fld>
            <a:endParaRPr lang="en-US"/>
          </a:p>
        </p:txBody>
      </p:sp>
    </p:spTree>
    <p:extLst>
      <p:ext uri="{BB962C8B-B14F-4D97-AF65-F5344CB8AC3E}">
        <p14:creationId xmlns:p14="http://schemas.microsoft.com/office/powerpoint/2010/main" val="24344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01FB3F-FEA3-4194-A2AC-7866ADEAD909}" type="datetimeFigureOut">
              <a:rPr lang="en-US" smtClean="0"/>
              <a:t>12/12/2014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9CC391-B89E-4E74-B56E-B51F39BC389A}" type="slidenum">
              <a:rPr lang="en-US" smtClean="0"/>
              <a:t>‹#›</a:t>
            </a:fld>
            <a:endParaRPr lang="en-US"/>
          </a:p>
        </p:txBody>
      </p:sp>
    </p:spTree>
    <p:extLst>
      <p:ext uri="{BB962C8B-B14F-4D97-AF65-F5344CB8AC3E}">
        <p14:creationId xmlns:p14="http://schemas.microsoft.com/office/powerpoint/2010/main" val="236511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1FB3F-FEA3-4194-A2AC-7866ADEAD909}" type="datetimeFigureOut">
              <a:rPr lang="en-US" smtClean="0"/>
              <a:t>12/12/2014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9CC391-B89E-4E74-B56E-B51F39BC389A}" type="slidenum">
              <a:rPr lang="en-US" smtClean="0"/>
              <a:t>‹#›</a:t>
            </a:fld>
            <a:endParaRPr lang="en-US"/>
          </a:p>
        </p:txBody>
      </p:sp>
    </p:spTree>
    <p:extLst>
      <p:ext uri="{BB962C8B-B14F-4D97-AF65-F5344CB8AC3E}">
        <p14:creationId xmlns:p14="http://schemas.microsoft.com/office/powerpoint/2010/main" val="339454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1FB3F-FEA3-4194-A2AC-7866ADEAD909}"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CC391-B89E-4E74-B56E-B51F39BC389A}" type="slidenum">
              <a:rPr lang="en-US" smtClean="0"/>
              <a:t>‹#›</a:t>
            </a:fld>
            <a:endParaRPr lang="en-US"/>
          </a:p>
        </p:txBody>
      </p:sp>
    </p:spTree>
    <p:extLst>
      <p:ext uri="{BB962C8B-B14F-4D97-AF65-F5344CB8AC3E}">
        <p14:creationId xmlns:p14="http://schemas.microsoft.com/office/powerpoint/2010/main" val="345723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1FB3F-FEA3-4194-A2AC-7866ADEAD909}"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CC391-B89E-4E74-B56E-B51F39BC389A}" type="slidenum">
              <a:rPr lang="en-US" smtClean="0"/>
              <a:t>‹#›</a:t>
            </a:fld>
            <a:endParaRPr lang="en-US"/>
          </a:p>
        </p:txBody>
      </p:sp>
    </p:spTree>
    <p:extLst>
      <p:ext uri="{BB962C8B-B14F-4D97-AF65-F5344CB8AC3E}">
        <p14:creationId xmlns:p14="http://schemas.microsoft.com/office/powerpoint/2010/main" val="201377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1FB3F-FEA3-4194-A2AC-7866ADEAD909}" type="datetimeFigureOut">
              <a:rPr lang="en-US" smtClean="0"/>
              <a:t>12/12/2014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CC391-B89E-4E74-B56E-B51F39BC389A}" type="slidenum">
              <a:rPr lang="en-US" smtClean="0"/>
              <a:t>‹#›</a:t>
            </a:fld>
            <a:endParaRPr lang="en-US"/>
          </a:p>
        </p:txBody>
      </p:sp>
    </p:spTree>
    <p:extLst>
      <p:ext uri="{BB962C8B-B14F-4D97-AF65-F5344CB8AC3E}">
        <p14:creationId xmlns:p14="http://schemas.microsoft.com/office/powerpoint/2010/main" val="36735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MwtfCbeMwlU"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United_States" TargetMode="External"/><Relationship Id="rId13" Type="http://schemas.openxmlformats.org/officeDocument/2006/relationships/hyperlink" Target="http://en.wikipedia.org/wiki/East_Germany" TargetMode="External"/><Relationship Id="rId3" Type="http://schemas.openxmlformats.org/officeDocument/2006/relationships/image" Target="../media/image16.png"/><Relationship Id="rId7" Type="http://schemas.openxmlformats.org/officeDocument/2006/relationships/hyperlink" Target="http://en.wikipedia.org/wiki/Civil_rights" TargetMode="External"/><Relationship Id="rId12" Type="http://schemas.openxmlformats.org/officeDocument/2006/relationships/hyperlink" Target="http://en.wikipedia.org/wiki/Political_asylu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en.wikipedia.org/wiki/Racism" TargetMode="External"/><Relationship Id="rId11" Type="http://schemas.openxmlformats.org/officeDocument/2006/relationships/hyperlink" Target="http://en.wikipedia.org/wiki/Ollie_Harrington#cite_note-1" TargetMode="External"/><Relationship Id="rId5" Type="http://schemas.openxmlformats.org/officeDocument/2006/relationships/hyperlink" Target="http://en.wikipedia.org/wiki/Cartoonist" TargetMode="External"/><Relationship Id="rId15" Type="http://schemas.openxmlformats.org/officeDocument/2006/relationships/image" Target="../media/image17.png"/><Relationship Id="rId10" Type="http://schemas.openxmlformats.org/officeDocument/2006/relationships/hyperlink" Target="http://en.wikipedia.org/wiki/Black" TargetMode="External"/><Relationship Id="rId4" Type="http://schemas.openxmlformats.org/officeDocument/2006/relationships/hyperlink" Target="http://en.wikipedia.org/wiki/American_citizen" TargetMode="External"/><Relationship Id="rId9" Type="http://schemas.openxmlformats.org/officeDocument/2006/relationships/hyperlink" Target="http://en.wikipedia.org/wiki/Langston_Hughes" TargetMode="External"/><Relationship Id="rId14" Type="http://schemas.openxmlformats.org/officeDocument/2006/relationships/hyperlink" Target="http://en.wikipedia.org/wiki/Berli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adYViK8Kw3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augustwilsonlane.blogspot.com/2009/05/themes-from-famous-fences.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hyperlink" Target="http://en.wikipedia.org/wiki/Derek_Walcott"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 12/8 -C</a:t>
            </a:r>
            <a:endParaRPr lang="en-US" dirty="0"/>
          </a:p>
        </p:txBody>
      </p:sp>
      <p:sp>
        <p:nvSpPr>
          <p:cNvPr id="3" name="Content Placeholder 2"/>
          <p:cNvSpPr>
            <a:spLocks noGrp="1"/>
          </p:cNvSpPr>
          <p:nvPr>
            <p:ph idx="1"/>
          </p:nvPr>
        </p:nvSpPr>
        <p:spPr/>
        <p:txBody>
          <a:bodyPr/>
          <a:lstStyle/>
          <a:p>
            <a:r>
              <a:rPr lang="en-US" dirty="0" smtClean="0"/>
              <a:t>DUE: </a:t>
            </a:r>
          </a:p>
          <a:p>
            <a:r>
              <a:rPr lang="en-US" dirty="0" smtClean="0"/>
              <a:t>WARM UP – what types of fences can you list? What is the purpose of fences? Describe the fences in your lives? </a:t>
            </a:r>
            <a:endParaRPr lang="en-US" dirty="0"/>
          </a:p>
        </p:txBody>
      </p:sp>
    </p:spTree>
    <p:extLst>
      <p:ext uri="{BB962C8B-B14F-4D97-AF65-F5344CB8AC3E}">
        <p14:creationId xmlns:p14="http://schemas.microsoft.com/office/powerpoint/2010/main" val="1270280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58722" y="152400"/>
            <a:ext cx="8826555" cy="6705600"/>
          </a:xfrm>
          <a:prstGeom prst="rect">
            <a:avLst/>
          </a:prstGeom>
        </p:spPr>
      </p:pic>
    </p:spTree>
    <p:extLst>
      <p:ext uri="{BB962C8B-B14F-4D97-AF65-F5344CB8AC3E}">
        <p14:creationId xmlns:p14="http://schemas.microsoft.com/office/powerpoint/2010/main" val="3887206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Entry #1</a:t>
            </a:r>
            <a:endParaRPr lang="en-US" dirty="0"/>
          </a:p>
        </p:txBody>
      </p:sp>
      <p:sp>
        <p:nvSpPr>
          <p:cNvPr id="3" name="Content Placeholder 2"/>
          <p:cNvSpPr>
            <a:spLocks noGrp="1"/>
          </p:cNvSpPr>
          <p:nvPr>
            <p:ph idx="1"/>
          </p:nvPr>
        </p:nvSpPr>
        <p:spPr/>
        <p:txBody>
          <a:bodyPr/>
          <a:lstStyle/>
          <a:p>
            <a:pPr marL="0" indent="0">
              <a:buNone/>
            </a:pPr>
            <a:r>
              <a:rPr lang="en-US" dirty="0" smtClean="0"/>
              <a:t>Write </a:t>
            </a:r>
            <a:r>
              <a:rPr lang="en-US" dirty="0"/>
              <a:t>one page on the term 'nigger'. </a:t>
            </a:r>
          </a:p>
          <a:p>
            <a:r>
              <a:rPr lang="en-US" dirty="0"/>
              <a:t>How is it a racist term? </a:t>
            </a:r>
          </a:p>
          <a:p>
            <a:r>
              <a:rPr lang="en-US" dirty="0"/>
              <a:t>How is it used? </a:t>
            </a:r>
          </a:p>
          <a:p>
            <a:r>
              <a:rPr lang="en-US" dirty="0"/>
              <a:t>Why, if it is such a negative term, does the main character use it? </a:t>
            </a:r>
          </a:p>
          <a:p>
            <a:r>
              <a:rPr lang="en-US" dirty="0"/>
              <a:t>How do you hear it used? </a:t>
            </a:r>
          </a:p>
          <a:p>
            <a:r>
              <a:rPr lang="en-US" dirty="0"/>
              <a:t>How is it both empowering and self-defeating to use it?</a:t>
            </a:r>
          </a:p>
          <a:p>
            <a:endParaRPr lang="en-US" dirty="0"/>
          </a:p>
        </p:txBody>
      </p:sp>
    </p:spTree>
    <p:extLst>
      <p:ext uri="{BB962C8B-B14F-4D97-AF65-F5344CB8AC3E}">
        <p14:creationId xmlns:p14="http://schemas.microsoft.com/office/powerpoint/2010/main" val="263594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Thur., 12/11 -B</a:t>
            </a:r>
            <a:endParaRPr lang="en-US" dirty="0"/>
          </a:p>
        </p:txBody>
      </p:sp>
      <p:sp>
        <p:nvSpPr>
          <p:cNvPr id="3" name="Content Placeholder 2"/>
          <p:cNvSpPr>
            <a:spLocks noGrp="1"/>
          </p:cNvSpPr>
          <p:nvPr>
            <p:ph idx="1"/>
          </p:nvPr>
        </p:nvSpPr>
        <p:spPr>
          <a:xfrm>
            <a:off x="457200" y="685800"/>
            <a:ext cx="8229600" cy="6172200"/>
          </a:xfrm>
        </p:spPr>
        <p:txBody>
          <a:bodyPr>
            <a:normAutofit fontScale="85000" lnSpcReduction="10000"/>
          </a:bodyPr>
          <a:lstStyle/>
          <a:p>
            <a:r>
              <a:rPr lang="en-US" dirty="0" smtClean="0"/>
              <a:t>HW: Journal Entry #</a:t>
            </a:r>
            <a:r>
              <a:rPr lang="en-US" dirty="0"/>
              <a:t>2</a:t>
            </a:r>
            <a:endParaRPr lang="en-US" dirty="0" smtClean="0"/>
          </a:p>
          <a:p>
            <a:r>
              <a:rPr lang="en-US" dirty="0" err="1" smtClean="0"/>
              <a:t>DUE:Missing</a:t>
            </a:r>
            <a:r>
              <a:rPr lang="en-US" dirty="0" smtClean="0"/>
              <a:t> Work by 12/15– please check your grades on </a:t>
            </a:r>
            <a:r>
              <a:rPr lang="en-US" dirty="0" err="1" smtClean="0"/>
              <a:t>ParentConnect</a:t>
            </a:r>
            <a:endParaRPr lang="en-US" dirty="0" smtClean="0"/>
          </a:p>
          <a:p>
            <a:pPr marL="0" indent="0">
              <a:buNone/>
            </a:pPr>
            <a:r>
              <a:rPr lang="en-US" sz="5100" b="1" dirty="0" smtClean="0">
                <a:solidFill>
                  <a:srgbClr val="FF0000"/>
                </a:solidFill>
              </a:rPr>
              <a:t>WARM UP – Discuss the questions in your group. Be prepared to share out.</a:t>
            </a:r>
            <a:endParaRPr lang="en-US" sz="4000" b="1" dirty="0" smtClean="0">
              <a:solidFill>
                <a:srgbClr val="0070C0"/>
              </a:solidFill>
            </a:endParaRPr>
          </a:p>
          <a:p>
            <a:pPr marL="0" indent="0">
              <a:buNone/>
            </a:pPr>
            <a:r>
              <a:rPr lang="en-US" sz="4000" b="1" dirty="0" smtClean="0">
                <a:solidFill>
                  <a:srgbClr val="0070C0"/>
                </a:solidFill>
              </a:rPr>
              <a:t>Learning Targets </a:t>
            </a:r>
          </a:p>
          <a:p>
            <a:r>
              <a:rPr lang="en-US" sz="4000" b="1" dirty="0" smtClean="0">
                <a:solidFill>
                  <a:srgbClr val="0070C0"/>
                </a:solidFill>
              </a:rPr>
              <a:t>I can contribute to a discussion.</a:t>
            </a:r>
          </a:p>
          <a:p>
            <a:r>
              <a:rPr lang="en-US" sz="4000" b="1" dirty="0" smtClean="0">
                <a:solidFill>
                  <a:srgbClr val="0070C0"/>
                </a:solidFill>
              </a:rPr>
              <a:t>I can stay on task.</a:t>
            </a:r>
          </a:p>
          <a:p>
            <a:r>
              <a:rPr lang="en-US" sz="4000" b="1" dirty="0" smtClean="0">
                <a:solidFill>
                  <a:srgbClr val="0070C0"/>
                </a:solidFill>
              </a:rPr>
              <a:t>I </a:t>
            </a:r>
            <a:r>
              <a:rPr lang="en-US" sz="4000" b="1" dirty="0">
                <a:solidFill>
                  <a:srgbClr val="0070C0"/>
                </a:solidFill>
              </a:rPr>
              <a:t>can build background knowledge to help me inform my understanding of </a:t>
            </a:r>
            <a:r>
              <a:rPr lang="en-US" sz="4000" b="1" i="1" dirty="0">
                <a:solidFill>
                  <a:srgbClr val="0070C0"/>
                </a:solidFill>
              </a:rPr>
              <a:t>Fences</a:t>
            </a:r>
            <a:r>
              <a:rPr lang="en-US" sz="4000" b="1" dirty="0">
                <a:solidFill>
                  <a:srgbClr val="0070C0"/>
                </a:solidFill>
              </a:rPr>
              <a:t>.</a:t>
            </a:r>
          </a:p>
        </p:txBody>
      </p:sp>
    </p:spTree>
    <p:extLst>
      <p:ext uri="{BB962C8B-B14F-4D97-AF65-F5344CB8AC3E}">
        <p14:creationId xmlns:p14="http://schemas.microsoft.com/office/powerpoint/2010/main" val="3851480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0762"/>
          </a:xfrm>
        </p:spPr>
        <p:txBody>
          <a:bodyPr>
            <a:normAutofit fontScale="90000"/>
          </a:bodyPr>
          <a:lstStyle/>
          <a:p>
            <a:pPr lvl="0"/>
            <a:r>
              <a:rPr lang="en-US" b="1" dirty="0"/>
              <a:t>Sensitive language and diverse classrooms</a:t>
            </a:r>
            <a:r>
              <a:rPr lang="en-US" dirty="0"/>
              <a:t/>
            </a:r>
            <a:br>
              <a:rPr lang="en-US" dirty="0"/>
            </a:b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a:t> </a:t>
            </a:r>
            <a:r>
              <a:rPr lang="en-US" dirty="0" smtClean="0"/>
              <a:t>How </a:t>
            </a:r>
            <a:r>
              <a:rPr lang="en-US" dirty="0"/>
              <a:t>might “dialect” be </a:t>
            </a:r>
            <a:r>
              <a:rPr lang="en-US" dirty="0" smtClean="0"/>
              <a:t>challenging?  </a:t>
            </a:r>
            <a:r>
              <a:rPr lang="en-US" dirty="0"/>
              <a:t>How might “dialect” be empowering for some students?  </a:t>
            </a:r>
          </a:p>
          <a:p>
            <a:r>
              <a:rPr lang="en-US" dirty="0"/>
              <a:t> </a:t>
            </a:r>
            <a:r>
              <a:rPr lang="en-US" dirty="0" smtClean="0"/>
              <a:t>Why </a:t>
            </a:r>
            <a:r>
              <a:rPr lang="en-US" dirty="0"/>
              <a:t>is it important to expose </a:t>
            </a:r>
            <a:r>
              <a:rPr lang="en-US" dirty="0" smtClean="0"/>
              <a:t>students </a:t>
            </a:r>
            <a:r>
              <a:rPr lang="en-US" dirty="0"/>
              <a:t>to literature that reflects different ways of talking and </a:t>
            </a:r>
            <a:r>
              <a:rPr lang="en-US" dirty="0" smtClean="0"/>
              <a:t>knowing?</a:t>
            </a:r>
          </a:p>
          <a:p>
            <a:r>
              <a:rPr lang="en-US" dirty="0" smtClean="0"/>
              <a:t>Is </a:t>
            </a:r>
            <a:r>
              <a:rPr lang="en-US" dirty="0"/>
              <a:t>the n-word profanity? Should it be “allowed” at </a:t>
            </a:r>
            <a:r>
              <a:rPr lang="en-US" dirty="0" smtClean="0"/>
              <a:t>school?</a:t>
            </a:r>
          </a:p>
          <a:p>
            <a:r>
              <a:rPr lang="en-US" dirty="0" smtClean="0"/>
              <a:t>Who </a:t>
            </a:r>
            <a:r>
              <a:rPr lang="en-US" dirty="0"/>
              <a:t>can say the n-word and who can’t?</a:t>
            </a:r>
          </a:p>
          <a:p>
            <a:endParaRPr lang="en-US" dirty="0"/>
          </a:p>
          <a:p>
            <a:endParaRPr lang="en-US" dirty="0"/>
          </a:p>
        </p:txBody>
      </p:sp>
    </p:spTree>
    <p:extLst>
      <p:ext uri="{BB962C8B-B14F-4D97-AF65-F5344CB8AC3E}">
        <p14:creationId xmlns:p14="http://schemas.microsoft.com/office/powerpoint/2010/main" val="2885174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Entry 2</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Write </a:t>
            </a:r>
            <a:r>
              <a:rPr lang="en-US" dirty="0"/>
              <a:t>one page on what keeps people from succeeding in life.</a:t>
            </a:r>
          </a:p>
          <a:p>
            <a:r>
              <a:rPr lang="en-US" dirty="0"/>
              <a:t>How does racism keep people down? </a:t>
            </a:r>
          </a:p>
          <a:p>
            <a:r>
              <a:rPr lang="en-US" dirty="0"/>
              <a:t>How does poverty keep people down? </a:t>
            </a:r>
          </a:p>
          <a:p>
            <a:r>
              <a:rPr lang="en-US" dirty="0"/>
              <a:t>How does gender keep people down? </a:t>
            </a:r>
          </a:p>
          <a:p>
            <a:r>
              <a:rPr lang="en-US" dirty="0"/>
              <a:t>What can people do to change their future? </a:t>
            </a:r>
          </a:p>
          <a:p>
            <a:r>
              <a:rPr lang="en-US" dirty="0"/>
              <a:t>Can people overcome hardships? </a:t>
            </a:r>
          </a:p>
          <a:p>
            <a:r>
              <a:rPr lang="en-US" dirty="0"/>
              <a:t>Do you believe what teachers tell you about education? </a:t>
            </a:r>
          </a:p>
          <a:p>
            <a:r>
              <a:rPr lang="en-US" dirty="0"/>
              <a:t>What do you believe will help you succeed? </a:t>
            </a:r>
          </a:p>
          <a:p>
            <a:r>
              <a:rPr lang="en-US" dirty="0"/>
              <a:t>How much do you really care about success? </a:t>
            </a:r>
          </a:p>
          <a:p>
            <a:r>
              <a:rPr lang="en-US" dirty="0"/>
              <a:t>What is success to you?</a:t>
            </a:r>
          </a:p>
          <a:p>
            <a:endParaRPr lang="en-US" dirty="0"/>
          </a:p>
        </p:txBody>
      </p:sp>
    </p:spTree>
    <p:extLst>
      <p:ext uri="{BB962C8B-B14F-4D97-AF65-F5344CB8AC3E}">
        <p14:creationId xmlns:p14="http://schemas.microsoft.com/office/powerpoint/2010/main" val="3870241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Newspaper Source – FOUND POEM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652" y="1324762"/>
            <a:ext cx="4044696" cy="5426694"/>
          </a:xfrm>
          <a:prstGeom prst="rect">
            <a:avLst/>
          </a:prstGeom>
        </p:spPr>
      </p:pic>
    </p:spTree>
    <p:extLst>
      <p:ext uri="{BB962C8B-B14F-4D97-AF65-F5344CB8AC3E}">
        <p14:creationId xmlns:p14="http://schemas.microsoft.com/office/powerpoint/2010/main" val="746160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FOUND POEM</a:t>
            </a:r>
            <a:endParaRPr lang="en-US" dirty="0"/>
          </a:p>
        </p:txBody>
      </p:sp>
      <p:sp>
        <p:nvSpPr>
          <p:cNvPr id="5" name="Rectangle 4"/>
          <p:cNvSpPr/>
          <p:nvPr/>
        </p:nvSpPr>
        <p:spPr>
          <a:xfrm>
            <a:off x="494675" y="1600200"/>
            <a:ext cx="8229600" cy="4708981"/>
          </a:xfrm>
          <a:prstGeom prst="rect">
            <a:avLst/>
          </a:prstGeom>
        </p:spPr>
        <p:txBody>
          <a:bodyPr wrap="square">
            <a:spAutoFit/>
          </a:bodyPr>
          <a:lstStyle/>
          <a:p>
            <a:r>
              <a:rPr lang="en-US" sz="3000" dirty="0"/>
              <a:t>Found poems take existing texts and refashion them, reorder them, and present them as poems. The literary equivalent of a collage, found poetry is often made from newspaper articles, street signs, graffiti, speeches, letters, or even other poems.</a:t>
            </a:r>
          </a:p>
          <a:p>
            <a:r>
              <a:rPr lang="en-US" sz="3000" dirty="0"/>
              <a:t>A pure found poem consists exclusively of outside texts: the words of the poem remain as they were found, with few additions or omissions. Decisions of form, such as where to break a line, are left to the poet.</a:t>
            </a:r>
            <a:endParaRPr lang="en-US" sz="3000" dirty="0">
              <a:effectLst/>
            </a:endParaRPr>
          </a:p>
        </p:txBody>
      </p:sp>
    </p:spTree>
    <p:extLst>
      <p:ext uri="{BB962C8B-B14F-4D97-AF65-F5344CB8AC3E}">
        <p14:creationId xmlns:p14="http://schemas.microsoft.com/office/powerpoint/2010/main" val="3353576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smtClean="0"/>
              <a:t>Negroes</a:t>
            </a:r>
          </a:p>
          <a:p>
            <a:r>
              <a:rPr lang="en-US" dirty="0" smtClean="0"/>
              <a:t>Segregation</a:t>
            </a:r>
          </a:p>
          <a:p>
            <a:r>
              <a:rPr lang="en-US" dirty="0" smtClean="0"/>
              <a:t>Friends are too dark</a:t>
            </a:r>
          </a:p>
          <a:p>
            <a:r>
              <a:rPr lang="en-US" dirty="0" smtClean="0"/>
              <a:t>Klan increases members to scare negroes</a:t>
            </a:r>
          </a:p>
          <a:p>
            <a:r>
              <a:rPr lang="en-US" dirty="0" smtClean="0"/>
              <a:t>Bent on lynching</a:t>
            </a:r>
          </a:p>
          <a:p>
            <a:r>
              <a:rPr lang="en-US" dirty="0" smtClean="0"/>
              <a:t>Civil rights legislation</a:t>
            </a:r>
          </a:p>
          <a:p>
            <a:r>
              <a:rPr lang="en-US" dirty="0" smtClean="0"/>
              <a:t>Searches woods for prey</a:t>
            </a:r>
          </a:p>
          <a:p>
            <a:r>
              <a:rPr lang="en-US" dirty="0" smtClean="0"/>
              <a:t>Scatters mob</a:t>
            </a:r>
          </a:p>
          <a:p>
            <a:r>
              <a:rPr lang="en-US" dirty="0" smtClean="0"/>
              <a:t>Negroes would resist</a:t>
            </a:r>
          </a:p>
          <a:p>
            <a:r>
              <a:rPr lang="en-US" dirty="0" smtClean="0"/>
              <a:t>Save this paper </a:t>
            </a:r>
          </a:p>
          <a:p>
            <a:r>
              <a:rPr lang="en-US" dirty="0" smtClean="0"/>
              <a:t>Marks history</a:t>
            </a:r>
          </a:p>
          <a:p>
            <a:r>
              <a:rPr lang="en-US" dirty="0" smtClean="0"/>
              <a:t>Wipes out segregation</a:t>
            </a:r>
          </a:p>
          <a:p>
            <a:r>
              <a:rPr lang="en-US" dirty="0" smtClean="0"/>
              <a:t>Sidesteps Jim Crow</a:t>
            </a:r>
          </a:p>
          <a:p>
            <a:r>
              <a:rPr lang="en-US" dirty="0" smtClean="0"/>
              <a:t>Demand</a:t>
            </a:r>
          </a:p>
          <a:p>
            <a:r>
              <a:rPr lang="en-US" dirty="0" smtClean="0"/>
              <a:t>Order</a:t>
            </a:r>
          </a:p>
          <a:p>
            <a:r>
              <a:rPr lang="en-US" dirty="0" smtClean="0"/>
              <a:t>Rumor</a:t>
            </a:r>
          </a:p>
          <a:p>
            <a:endParaRPr lang="en-US" dirty="0" smtClean="0"/>
          </a:p>
          <a:p>
            <a:endParaRPr lang="en-US" dirty="0"/>
          </a:p>
        </p:txBody>
      </p:sp>
    </p:spTree>
    <p:extLst>
      <p:ext uri="{BB962C8B-B14F-4D97-AF65-F5344CB8AC3E}">
        <p14:creationId xmlns:p14="http://schemas.microsoft.com/office/powerpoint/2010/main" val="2317629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Fri., 12/12 - C</a:t>
            </a:r>
            <a:endParaRPr lang="en-US" dirty="0"/>
          </a:p>
        </p:txBody>
      </p:sp>
      <p:sp>
        <p:nvSpPr>
          <p:cNvPr id="3" name="Content Placeholder 2"/>
          <p:cNvSpPr>
            <a:spLocks noGrp="1"/>
          </p:cNvSpPr>
          <p:nvPr>
            <p:ph idx="1"/>
          </p:nvPr>
        </p:nvSpPr>
        <p:spPr>
          <a:xfrm>
            <a:off x="228600" y="685800"/>
            <a:ext cx="8610600" cy="6172200"/>
          </a:xfrm>
        </p:spPr>
        <p:txBody>
          <a:bodyPr>
            <a:normAutofit fontScale="70000" lnSpcReduction="20000"/>
          </a:bodyPr>
          <a:lstStyle/>
          <a:p>
            <a:r>
              <a:rPr lang="en-US" dirty="0" smtClean="0"/>
              <a:t>HW: Journal </a:t>
            </a:r>
            <a:r>
              <a:rPr lang="en-US" dirty="0" smtClean="0"/>
              <a:t>Entries 1 &amp;2</a:t>
            </a:r>
            <a:endParaRPr lang="en-US" dirty="0" smtClean="0"/>
          </a:p>
          <a:p>
            <a:r>
              <a:rPr lang="en-US" dirty="0" err="1" smtClean="0"/>
              <a:t>DUE:Missing</a:t>
            </a:r>
            <a:r>
              <a:rPr lang="en-US" dirty="0" smtClean="0"/>
              <a:t> Work by 12/15– please check your grades on </a:t>
            </a:r>
            <a:r>
              <a:rPr lang="en-US" dirty="0" err="1" smtClean="0"/>
              <a:t>ParentConnect</a:t>
            </a:r>
            <a:endParaRPr lang="en-US" dirty="0" smtClean="0"/>
          </a:p>
          <a:p>
            <a:pPr marL="0" indent="0">
              <a:buNone/>
            </a:pPr>
            <a:r>
              <a:rPr lang="en-US" sz="5100" b="1" dirty="0" smtClean="0">
                <a:solidFill>
                  <a:srgbClr val="FF0000"/>
                </a:solidFill>
              </a:rPr>
              <a:t>WARM UP – </a:t>
            </a:r>
            <a:r>
              <a:rPr lang="en-US" sz="4000" dirty="0"/>
              <a:t>Write a</a:t>
            </a:r>
            <a:r>
              <a:rPr lang="en-US" sz="4000" dirty="0" smtClean="0"/>
              <a:t> </a:t>
            </a:r>
            <a:r>
              <a:rPr lang="en-US" sz="4000" dirty="0"/>
              <a:t>page on how parents should prepare their children for life.</a:t>
            </a:r>
          </a:p>
          <a:p>
            <a:r>
              <a:rPr lang="en-US" sz="4000" dirty="0"/>
              <a:t>How does Troy deal with Lyons? </a:t>
            </a:r>
          </a:p>
          <a:p>
            <a:r>
              <a:rPr lang="en-US" sz="4000" dirty="0"/>
              <a:t>How does Rose deal with Lyons? </a:t>
            </a:r>
          </a:p>
          <a:p>
            <a:r>
              <a:rPr lang="en-US" sz="4000" dirty="0"/>
              <a:t>Which one will help Lyons deal with life? </a:t>
            </a:r>
          </a:p>
          <a:p>
            <a:r>
              <a:rPr lang="en-US" sz="4000" dirty="0"/>
              <a:t>What do your parents do? </a:t>
            </a:r>
          </a:p>
          <a:p>
            <a:r>
              <a:rPr lang="en-US" sz="4000" dirty="0"/>
              <a:t>What things do some parents do that don't really help? </a:t>
            </a:r>
          </a:p>
          <a:p>
            <a:r>
              <a:rPr lang="en-US" sz="4000" dirty="0"/>
              <a:t>What would you do if you were a parent? </a:t>
            </a:r>
          </a:p>
          <a:p>
            <a:r>
              <a:rPr lang="en-US" sz="4000" dirty="0"/>
              <a:t>What would you try to teach your children? </a:t>
            </a:r>
          </a:p>
          <a:p>
            <a:r>
              <a:rPr lang="en-US" sz="4000" dirty="0"/>
              <a:t>What skills do they need? </a:t>
            </a:r>
          </a:p>
          <a:p>
            <a:pPr marL="0" indent="0">
              <a:buNone/>
            </a:pPr>
            <a:endParaRPr lang="en-US" sz="4000" b="1" dirty="0">
              <a:solidFill>
                <a:srgbClr val="0070C0"/>
              </a:solidFill>
            </a:endParaRPr>
          </a:p>
        </p:txBody>
      </p:sp>
      <p:sp>
        <p:nvSpPr>
          <p:cNvPr id="4" name="Content Placeholder 2"/>
          <p:cNvSpPr txBox="1">
            <a:spLocks/>
          </p:cNvSpPr>
          <p:nvPr/>
        </p:nvSpPr>
        <p:spPr>
          <a:xfrm>
            <a:off x="609600" y="141763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708217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3</a:t>
            </a:r>
            <a:endParaRPr lang="en-US" dirty="0"/>
          </a:p>
        </p:txBody>
      </p:sp>
      <p:sp>
        <p:nvSpPr>
          <p:cNvPr id="3" name="Content Placeholder 2"/>
          <p:cNvSpPr>
            <a:spLocks noGrp="1"/>
          </p:cNvSpPr>
          <p:nvPr>
            <p:ph idx="1"/>
          </p:nvPr>
        </p:nvSpPr>
        <p:spPr>
          <a:xfrm>
            <a:off x="609600" y="1417638"/>
            <a:ext cx="8229600" cy="4525963"/>
          </a:xfrm>
        </p:spPr>
        <p:txBody>
          <a:bodyPr>
            <a:normAutofit fontScale="85000" lnSpcReduction="10000"/>
          </a:bodyPr>
          <a:lstStyle/>
          <a:p>
            <a:pPr marL="0" indent="0">
              <a:buNone/>
            </a:pPr>
            <a:r>
              <a:rPr lang="en-US" dirty="0" smtClean="0"/>
              <a:t>Write </a:t>
            </a:r>
            <a:r>
              <a:rPr lang="en-US" dirty="0"/>
              <a:t>one page on how parents should prepare their children for life.</a:t>
            </a:r>
          </a:p>
          <a:p>
            <a:r>
              <a:rPr lang="en-US" dirty="0"/>
              <a:t>How does Troy deal with Lyons? </a:t>
            </a:r>
          </a:p>
          <a:p>
            <a:r>
              <a:rPr lang="en-US" dirty="0"/>
              <a:t>How does Rose deal with Lyons? </a:t>
            </a:r>
          </a:p>
          <a:p>
            <a:r>
              <a:rPr lang="en-US" dirty="0"/>
              <a:t>Which one will help Lyons deal with life? </a:t>
            </a:r>
          </a:p>
          <a:p>
            <a:r>
              <a:rPr lang="en-US" dirty="0"/>
              <a:t>What do your parents do? </a:t>
            </a:r>
          </a:p>
          <a:p>
            <a:r>
              <a:rPr lang="en-US" dirty="0"/>
              <a:t>What things do some parents do that don't really help? </a:t>
            </a:r>
          </a:p>
          <a:p>
            <a:r>
              <a:rPr lang="en-US" dirty="0"/>
              <a:t>What would you do if you were a parent? </a:t>
            </a:r>
          </a:p>
          <a:p>
            <a:r>
              <a:rPr lang="en-US" dirty="0"/>
              <a:t>What would you try to teach your children? </a:t>
            </a:r>
          </a:p>
          <a:p>
            <a:r>
              <a:rPr lang="en-US" dirty="0"/>
              <a:t>What skills do they need? </a:t>
            </a:r>
          </a:p>
        </p:txBody>
      </p:sp>
    </p:spTree>
    <p:extLst>
      <p:ext uri="{BB962C8B-B14F-4D97-AF65-F5344CB8AC3E}">
        <p14:creationId xmlns:p14="http://schemas.microsoft.com/office/powerpoint/2010/main" val="1883091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algn="l"/>
            <a:r>
              <a:rPr lang="en-US" dirty="0" smtClean="0"/>
              <a:t>WARM UP – Describe the character traits evident in these images – what is your proof?</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84675"/>
            <a:ext cx="3392905" cy="203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443630"/>
            <a:ext cx="3415180" cy="227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15288"/>
            <a:ext cx="3992935" cy="265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978518"/>
            <a:ext cx="4041732" cy="269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991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Understandings</a:t>
            </a:r>
            <a:endParaRPr lang="en-US" dirty="0"/>
          </a:p>
        </p:txBody>
      </p:sp>
      <p:sp>
        <p:nvSpPr>
          <p:cNvPr id="3" name="Content Placeholder 2"/>
          <p:cNvSpPr>
            <a:spLocks noGrp="1"/>
          </p:cNvSpPr>
          <p:nvPr>
            <p:ph idx="1"/>
          </p:nvPr>
        </p:nvSpPr>
        <p:spPr/>
        <p:txBody>
          <a:bodyPr>
            <a:normAutofit fontScale="92500" lnSpcReduction="20000"/>
          </a:bodyPr>
          <a:lstStyle/>
          <a:p>
            <a:r>
              <a:rPr lang="en-US" dirty="0"/>
              <a:t>People can create barriers to give themselves a sense of security, but those barriers can prevent them from growing or experiencing their dreams. </a:t>
            </a:r>
          </a:p>
          <a:p>
            <a:r>
              <a:rPr lang="en-US" dirty="0"/>
              <a:t>Coming of Age Within the Cycle of Damaged Black Manhood offers African Americans </a:t>
            </a:r>
            <a:r>
              <a:rPr lang="en-US" dirty="0" smtClean="0"/>
              <a:t>a </a:t>
            </a:r>
            <a:r>
              <a:rPr lang="en-US" dirty="0"/>
              <a:t>unique challenge</a:t>
            </a:r>
            <a:r>
              <a:rPr lang="en-US" dirty="0" smtClean="0"/>
              <a:t>.</a:t>
            </a:r>
            <a:endParaRPr lang="en-US" dirty="0"/>
          </a:p>
          <a:p>
            <a:r>
              <a:rPr lang="en-US" dirty="0"/>
              <a:t>Conflict can arise when people are at odds with the way they Interpret and Inherit </a:t>
            </a:r>
            <a:r>
              <a:rPr lang="en-US" dirty="0" smtClean="0"/>
              <a:t>History. </a:t>
            </a:r>
            <a:endParaRPr lang="en-US" dirty="0"/>
          </a:p>
          <a:p>
            <a:r>
              <a:rPr lang="en-US" dirty="0"/>
              <a:t>People sometimes choose between the Survival Mechanisms of </a:t>
            </a:r>
            <a:r>
              <a:rPr lang="en-US" dirty="0" smtClean="0"/>
              <a:t>Pragmatism (Realism) </a:t>
            </a:r>
            <a:r>
              <a:rPr lang="en-US" dirty="0"/>
              <a:t>and Illusions.</a:t>
            </a:r>
          </a:p>
          <a:p>
            <a:endParaRPr lang="en-US" dirty="0"/>
          </a:p>
        </p:txBody>
      </p:sp>
    </p:spTree>
    <p:extLst>
      <p:ext uri="{BB962C8B-B14F-4D97-AF65-F5344CB8AC3E}">
        <p14:creationId xmlns:p14="http://schemas.microsoft.com/office/powerpoint/2010/main" val="388976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Hill District: 1913 Homestead Grays</a:t>
            </a:r>
            <a:endParaRPr lang="en-US" dirty="0"/>
          </a:p>
        </p:txBody>
      </p:sp>
      <p:sp>
        <p:nvSpPr>
          <p:cNvPr id="6" name="Text Placeholder 5"/>
          <p:cNvSpPr>
            <a:spLocks noGrp="1"/>
          </p:cNvSpPr>
          <p:nvPr>
            <p:ph type="body" idx="1"/>
          </p:nvPr>
        </p:nvSpPr>
        <p:spPr/>
        <p:txBody>
          <a:bodyPr/>
          <a:lstStyle/>
          <a:p>
            <a:endParaRPr lang="en-US"/>
          </a:p>
        </p:txBody>
      </p:sp>
      <p:pic>
        <p:nvPicPr>
          <p:cNvPr id="4" name="Content Placeholder 3"/>
          <p:cNvPicPr>
            <a:picLocks noGrp="1" noChangeAspect="1"/>
          </p:cNvPicPr>
          <p:nvPr>
            <p:ph sz="half" idx="2"/>
          </p:nvPr>
        </p:nvPicPr>
        <p:blipFill>
          <a:blip r:embed="rId3"/>
          <a:stretch>
            <a:fillRect/>
          </a:stretch>
        </p:blipFill>
        <p:spPr>
          <a:xfrm>
            <a:off x="152400" y="1417638"/>
            <a:ext cx="4040188" cy="3175000"/>
          </a:xfrm>
          <a:prstGeom prst="rect">
            <a:avLst/>
          </a:prstGeom>
        </p:spPr>
      </p:pic>
      <p:sp>
        <p:nvSpPr>
          <p:cNvPr id="8" name="Content Placeholder 7"/>
          <p:cNvSpPr>
            <a:spLocks noGrp="1"/>
          </p:cNvSpPr>
          <p:nvPr>
            <p:ph sz="quarter" idx="4"/>
          </p:nvPr>
        </p:nvSpPr>
        <p:spPr>
          <a:xfrm>
            <a:off x="4038601" y="1417638"/>
            <a:ext cx="4648200" cy="5135562"/>
          </a:xfrm>
        </p:spPr>
        <p:txBody>
          <a:bodyPr>
            <a:normAutofit fontScale="92500" lnSpcReduction="20000"/>
          </a:bodyPr>
          <a:lstStyle/>
          <a:p>
            <a:r>
              <a:rPr lang="en-US" dirty="0"/>
              <a:t>Caption: "In 1910, 'Cap' Posey's son, Cumberland W. Posey, organized a group of Homestead steelworkers into what was to be one of baseball's greatest clubs and gate attractions. In later years the Homestead Grays, playing at Forbes Field here and Griffith Stadium in Washington, won eight out of nine Negro National League titles. Among its stars was the mighty home-run hitter, Josh Gibson. 'Cum' Posey, an outstanding athlete at Penn State and Duquesne University, is shown (third from left, center row) with his 1913 team." </a:t>
            </a:r>
            <a:endParaRPr lang="en-US" dirty="0" smtClean="0"/>
          </a:p>
          <a:p>
            <a:r>
              <a:rPr lang="en-US" dirty="0" smtClean="0"/>
              <a:t>Photographer</a:t>
            </a:r>
            <a:r>
              <a:rPr lang="en-US" dirty="0"/>
              <a:t>: Date: 1913. Heading: Pittsburgh. Sports. Baseball. </a:t>
            </a:r>
          </a:p>
        </p:txBody>
      </p:sp>
    </p:spTree>
    <p:extLst>
      <p:ext uri="{BB962C8B-B14F-4D97-AF65-F5344CB8AC3E}">
        <p14:creationId xmlns:p14="http://schemas.microsoft.com/office/powerpoint/2010/main" val="2283420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3042" t="2260" r="4157"/>
          <a:stretch/>
        </p:blipFill>
        <p:spPr>
          <a:xfrm>
            <a:off x="20472" y="0"/>
            <a:ext cx="4800600" cy="6808083"/>
          </a:xfrm>
          <a:prstGeom prst="rect">
            <a:avLst/>
          </a:prstGeom>
        </p:spPr>
      </p:pic>
      <p:sp>
        <p:nvSpPr>
          <p:cNvPr id="5" name="Rectangle 4"/>
          <p:cNvSpPr/>
          <p:nvPr/>
        </p:nvSpPr>
        <p:spPr>
          <a:xfrm>
            <a:off x="4953000" y="49917"/>
            <a:ext cx="4191000" cy="6863417"/>
          </a:xfrm>
          <a:prstGeom prst="rect">
            <a:avLst/>
          </a:prstGeom>
        </p:spPr>
        <p:txBody>
          <a:bodyPr wrap="square">
            <a:spAutoFit/>
          </a:bodyPr>
          <a:lstStyle/>
          <a:p>
            <a:r>
              <a:rPr lang="en-US" sz="2000" dirty="0"/>
              <a:t>Oliver W. Harrington (1912-1995) knew he wanted to become a cartoonist during grade school, when drawing caricatures made him feel better about disturbing situations. Harrington received a Bachelor of Fine Arts degree from Yale University. In 1951, he left the United States, but continued to provide cartoon strips for American newspapers. His images address the social and political injustices of capitalism and racism. Harrington's Dark Laughter strip first appeared in The Amsterdam News in May 1935</a:t>
            </a:r>
            <a:r>
              <a:rPr lang="en-US" sz="2000" dirty="0" smtClean="0"/>
              <a:t>.</a:t>
            </a:r>
          </a:p>
          <a:p>
            <a:r>
              <a:rPr lang="en-US" sz="1400" b="1" dirty="0" smtClean="0"/>
              <a:t>Oliver Wendell "Ollie" Harrington</a:t>
            </a:r>
            <a:r>
              <a:rPr lang="en-US" sz="1400" dirty="0" smtClean="0"/>
              <a:t> (February 14, 1912 – November 2, 1995) was an </a:t>
            </a:r>
            <a:r>
              <a:rPr lang="en-US" sz="1400" dirty="0" smtClean="0">
                <a:hlinkClick r:id="rId4" tooltip="American citizen"/>
              </a:rPr>
              <a:t>American</a:t>
            </a:r>
            <a:r>
              <a:rPr lang="en-US" sz="1400" dirty="0" smtClean="0"/>
              <a:t> </a:t>
            </a:r>
            <a:r>
              <a:rPr lang="en-US" sz="1400" dirty="0" smtClean="0">
                <a:hlinkClick r:id="rId5" tooltip="Cartoonist"/>
              </a:rPr>
              <a:t>cartoonist</a:t>
            </a:r>
            <a:r>
              <a:rPr lang="en-US" sz="1400" dirty="0" smtClean="0"/>
              <a:t> and an outspoken advocate against </a:t>
            </a:r>
            <a:r>
              <a:rPr lang="en-US" sz="1400" dirty="0" smtClean="0">
                <a:hlinkClick r:id="rId6" tooltip="Racism"/>
              </a:rPr>
              <a:t>racism</a:t>
            </a:r>
            <a:r>
              <a:rPr lang="en-US" sz="1400" dirty="0" smtClean="0"/>
              <a:t> and for </a:t>
            </a:r>
            <a:r>
              <a:rPr lang="en-US" sz="1400" dirty="0" smtClean="0">
                <a:hlinkClick r:id="rId7" tooltip="Civil rights"/>
              </a:rPr>
              <a:t>civil rights</a:t>
            </a:r>
            <a:r>
              <a:rPr lang="en-US" sz="1400" dirty="0" smtClean="0"/>
              <a:t> in the </a:t>
            </a:r>
            <a:r>
              <a:rPr lang="en-US" sz="1400" dirty="0" smtClean="0">
                <a:hlinkClick r:id="rId8" tooltip="United States"/>
              </a:rPr>
              <a:t>United States</a:t>
            </a:r>
            <a:r>
              <a:rPr lang="en-US" sz="1400" dirty="0" smtClean="0"/>
              <a:t>. Of multi-ethnic descent, was called by </a:t>
            </a:r>
            <a:r>
              <a:rPr lang="en-US" sz="1400" dirty="0" smtClean="0">
                <a:hlinkClick r:id="rId9" tooltip="Langston Hughes"/>
              </a:rPr>
              <a:t>Langston Hughes</a:t>
            </a:r>
            <a:r>
              <a:rPr lang="en-US" sz="1400" dirty="0" smtClean="0"/>
              <a:t> "America's greatest </a:t>
            </a:r>
            <a:r>
              <a:rPr lang="en-US" sz="1400" dirty="0" smtClean="0">
                <a:hlinkClick r:id="rId10" tooltip="Black"/>
              </a:rPr>
              <a:t>African-American</a:t>
            </a:r>
            <a:r>
              <a:rPr lang="en-US" sz="1400" dirty="0" smtClean="0"/>
              <a:t> </a:t>
            </a:r>
            <a:r>
              <a:rPr lang="en-US" sz="1400" dirty="0" smtClean="0">
                <a:hlinkClick r:id="rId5" tooltip="Cartoonist"/>
              </a:rPr>
              <a:t>cartoonist</a:t>
            </a:r>
            <a:r>
              <a:rPr lang="en-US" sz="1400" dirty="0" smtClean="0"/>
              <a:t>," an assessment that has stood the test of time.</a:t>
            </a:r>
            <a:r>
              <a:rPr lang="en-US" sz="1400" baseline="30000" dirty="0" smtClean="0">
                <a:hlinkClick r:id="rId11"/>
              </a:rPr>
              <a:t>[1]</a:t>
            </a:r>
            <a:r>
              <a:rPr lang="en-US" sz="1400" dirty="0" smtClean="0"/>
              <a:t> Harrington requested </a:t>
            </a:r>
            <a:r>
              <a:rPr lang="en-US" sz="1400" dirty="0" smtClean="0">
                <a:hlinkClick r:id="rId12" tooltip="Political asylum"/>
              </a:rPr>
              <a:t>political asylum</a:t>
            </a:r>
            <a:r>
              <a:rPr lang="en-US" sz="1400" dirty="0" smtClean="0"/>
              <a:t> in </a:t>
            </a:r>
            <a:r>
              <a:rPr lang="en-US" sz="1400" dirty="0" smtClean="0">
                <a:hlinkClick r:id="rId13" tooltip="East Germany"/>
              </a:rPr>
              <a:t>East Germany</a:t>
            </a:r>
            <a:r>
              <a:rPr lang="en-US" sz="1400" dirty="0" smtClean="0"/>
              <a:t> in 1961; he lived in </a:t>
            </a:r>
            <a:r>
              <a:rPr lang="en-US" sz="1400" dirty="0" smtClean="0">
                <a:hlinkClick r:id="rId14" tooltip="Berlin"/>
              </a:rPr>
              <a:t>Berlin</a:t>
            </a:r>
            <a:r>
              <a:rPr lang="en-US" sz="1400" dirty="0" smtClean="0"/>
              <a:t> for the last three decades of his life.</a:t>
            </a:r>
            <a:endParaRPr lang="en-US" sz="1400" dirty="0"/>
          </a:p>
        </p:txBody>
      </p:sp>
      <p:pic>
        <p:nvPicPr>
          <p:cNvPr id="7" name="Picture 6"/>
          <p:cNvPicPr>
            <a:picLocks noChangeAspect="1"/>
          </p:cNvPicPr>
          <p:nvPr/>
        </p:nvPicPr>
        <p:blipFill>
          <a:blip r:embed="rId15"/>
          <a:stretch>
            <a:fillRect/>
          </a:stretch>
        </p:blipFill>
        <p:spPr>
          <a:xfrm>
            <a:off x="5410200" y="381000"/>
            <a:ext cx="3276600" cy="4762500"/>
          </a:xfrm>
          <a:prstGeom prst="rect">
            <a:avLst/>
          </a:prstGeom>
        </p:spPr>
      </p:pic>
    </p:spTree>
    <p:extLst>
      <p:ext uri="{BB962C8B-B14F-4D97-AF65-F5344CB8AC3E}">
        <p14:creationId xmlns:p14="http://schemas.microsoft.com/office/powerpoint/2010/main" val="937388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4</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Write </a:t>
            </a:r>
            <a:r>
              <a:rPr lang="en-US" dirty="0"/>
              <a:t>one page on the topic of obstacles.</a:t>
            </a:r>
          </a:p>
          <a:p>
            <a:r>
              <a:rPr lang="en-US" dirty="0"/>
              <a:t>What is it that Troy says has kept him from getting ahead? </a:t>
            </a:r>
          </a:p>
          <a:p>
            <a:r>
              <a:rPr lang="en-US" dirty="0"/>
              <a:t>What other things may be getting in Troy's way? </a:t>
            </a:r>
          </a:p>
          <a:p>
            <a:r>
              <a:rPr lang="en-US" dirty="0"/>
              <a:t>What is he doing to his son Cory? </a:t>
            </a:r>
          </a:p>
          <a:p>
            <a:r>
              <a:rPr lang="en-US" dirty="0"/>
              <a:t>Why is he creating obstacles for Cory? </a:t>
            </a:r>
          </a:p>
          <a:p>
            <a:r>
              <a:rPr lang="en-US" dirty="0"/>
              <a:t>Do you think going to college to play football would help Cory? </a:t>
            </a:r>
          </a:p>
          <a:p>
            <a:r>
              <a:rPr lang="en-US" dirty="0"/>
              <a:t>What about if he didn't even pass or graduate? </a:t>
            </a:r>
          </a:p>
          <a:p>
            <a:r>
              <a:rPr lang="en-US" dirty="0"/>
              <a:t>What could Cory learn about the world that would help him if he could only get away from home? </a:t>
            </a:r>
          </a:p>
          <a:p>
            <a:r>
              <a:rPr lang="en-US" dirty="0"/>
              <a:t>How are Gabe and Lyons better off than Cory? </a:t>
            </a:r>
          </a:p>
          <a:p>
            <a:endParaRPr lang="en-US" dirty="0"/>
          </a:p>
        </p:txBody>
      </p:sp>
    </p:spTree>
    <p:extLst>
      <p:ext uri="{BB962C8B-B14F-4D97-AF65-F5344CB8AC3E}">
        <p14:creationId xmlns:p14="http://schemas.microsoft.com/office/powerpoint/2010/main" val="794205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5</a:t>
            </a:r>
            <a:endParaRPr lang="en-US" dirty="0"/>
          </a:p>
        </p:txBody>
      </p:sp>
      <p:sp>
        <p:nvSpPr>
          <p:cNvPr id="3" name="Content Placeholder 2"/>
          <p:cNvSpPr>
            <a:spLocks noGrp="1"/>
          </p:cNvSpPr>
          <p:nvPr>
            <p:ph idx="1"/>
          </p:nvPr>
        </p:nvSpPr>
        <p:spPr/>
        <p:txBody>
          <a:bodyPr/>
          <a:lstStyle/>
          <a:p>
            <a:r>
              <a:rPr lang="en-US" dirty="0" smtClean="0"/>
              <a:t>What </a:t>
            </a:r>
            <a:r>
              <a:rPr lang="en-US" dirty="0"/>
              <a:t>does Bono say about what Troy is doing to his own life?</a:t>
            </a:r>
          </a:p>
          <a:p>
            <a:r>
              <a:rPr lang="en-US" dirty="0"/>
              <a:t>How is Rose trying to protect the family? </a:t>
            </a:r>
          </a:p>
          <a:p>
            <a:r>
              <a:rPr lang="en-US" dirty="0"/>
              <a:t>How does Troy compare Alberta to the devil? </a:t>
            </a:r>
          </a:p>
          <a:p>
            <a:r>
              <a:rPr lang="en-US" dirty="0"/>
              <a:t>How is Troy's seeing Alberta just like his not finishing the fence?</a:t>
            </a:r>
          </a:p>
          <a:p>
            <a:endParaRPr lang="en-US" dirty="0"/>
          </a:p>
          <a:p>
            <a:endParaRPr lang="en-US" dirty="0"/>
          </a:p>
        </p:txBody>
      </p:sp>
    </p:spTree>
    <p:extLst>
      <p:ext uri="{BB962C8B-B14F-4D97-AF65-F5344CB8AC3E}">
        <p14:creationId xmlns:p14="http://schemas.microsoft.com/office/powerpoint/2010/main" val="993150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6</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Write </a:t>
            </a:r>
            <a:r>
              <a:rPr lang="en-US" dirty="0"/>
              <a:t>one page on the topic of responsibility.</a:t>
            </a:r>
          </a:p>
          <a:p>
            <a:r>
              <a:rPr lang="en-US" dirty="0"/>
              <a:t>What is responsibility? </a:t>
            </a:r>
          </a:p>
          <a:p>
            <a:r>
              <a:rPr lang="en-US" dirty="0"/>
              <a:t>What is responsibility doing to Troy? </a:t>
            </a:r>
          </a:p>
          <a:p>
            <a:r>
              <a:rPr lang="en-US" dirty="0"/>
              <a:t>How is Lyons rebelling against responsibility? </a:t>
            </a:r>
          </a:p>
          <a:p>
            <a:r>
              <a:rPr lang="en-US" dirty="0"/>
              <a:t>How is Gabe taking on an unrealistic amount of responsibility? </a:t>
            </a:r>
          </a:p>
          <a:p>
            <a:r>
              <a:rPr lang="en-US" dirty="0"/>
              <a:t>How is responsibility affecting Rose? </a:t>
            </a:r>
          </a:p>
          <a:p>
            <a:r>
              <a:rPr lang="en-US" dirty="0"/>
              <a:t>What are Cory's choices? </a:t>
            </a:r>
          </a:p>
          <a:p>
            <a:r>
              <a:rPr lang="en-US" dirty="0"/>
              <a:t>Can a person have both responsibility and dreams? </a:t>
            </a:r>
          </a:p>
          <a:p>
            <a:r>
              <a:rPr lang="en-US" dirty="0"/>
              <a:t>How do you feel about the responsibilities you have in your life?</a:t>
            </a:r>
          </a:p>
          <a:p>
            <a:endParaRPr lang="en-US" dirty="0"/>
          </a:p>
        </p:txBody>
      </p:sp>
    </p:spTree>
    <p:extLst>
      <p:ext uri="{BB962C8B-B14F-4D97-AF65-F5344CB8AC3E}">
        <p14:creationId xmlns:p14="http://schemas.microsoft.com/office/powerpoint/2010/main" val="3312183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7</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Write </a:t>
            </a:r>
            <a:r>
              <a:rPr lang="en-US" dirty="0"/>
              <a:t>one page on the topic of the blues.</a:t>
            </a:r>
          </a:p>
          <a:p>
            <a:r>
              <a:rPr lang="en-US" dirty="0"/>
              <a:t>What are the blues? </a:t>
            </a:r>
          </a:p>
          <a:p>
            <a:r>
              <a:rPr lang="en-US" dirty="0"/>
              <a:t>How do each of the characters have the blues: </a:t>
            </a:r>
          </a:p>
          <a:p>
            <a:r>
              <a:rPr lang="en-US" dirty="0"/>
              <a:t>Troy </a:t>
            </a:r>
          </a:p>
          <a:p>
            <a:r>
              <a:rPr lang="en-US" dirty="0"/>
              <a:t>Rose </a:t>
            </a:r>
          </a:p>
          <a:p>
            <a:r>
              <a:rPr lang="en-US" dirty="0"/>
              <a:t>Cory </a:t>
            </a:r>
          </a:p>
          <a:p>
            <a:r>
              <a:rPr lang="en-US" dirty="0"/>
              <a:t>Gabe </a:t>
            </a:r>
          </a:p>
          <a:p>
            <a:r>
              <a:rPr lang="en-US" dirty="0"/>
              <a:t>Lyons </a:t>
            </a:r>
          </a:p>
          <a:p>
            <a:r>
              <a:rPr lang="en-US" dirty="0"/>
              <a:t>Bono</a:t>
            </a:r>
          </a:p>
          <a:p>
            <a:r>
              <a:rPr lang="en-US" dirty="0"/>
              <a:t>Can a person become comfortable with the blues and not want it another way? </a:t>
            </a:r>
          </a:p>
          <a:p>
            <a:r>
              <a:rPr lang="en-US" dirty="0"/>
              <a:t>What do people do to fight the blues?</a:t>
            </a:r>
          </a:p>
          <a:p>
            <a:endParaRPr lang="en-US" dirty="0"/>
          </a:p>
        </p:txBody>
      </p:sp>
    </p:spTree>
    <p:extLst>
      <p:ext uri="{BB962C8B-B14F-4D97-AF65-F5344CB8AC3E}">
        <p14:creationId xmlns:p14="http://schemas.microsoft.com/office/powerpoint/2010/main" val="49927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8</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Write </a:t>
            </a:r>
            <a:r>
              <a:rPr lang="en-US" dirty="0"/>
              <a:t>one page on the topic of satisfaction.</a:t>
            </a:r>
          </a:p>
          <a:p>
            <a:r>
              <a:rPr lang="en-US" dirty="0"/>
              <a:t>When is something good enough? </a:t>
            </a:r>
          </a:p>
          <a:p>
            <a:r>
              <a:rPr lang="en-US" dirty="0"/>
              <a:t>When should you work to make things better? </a:t>
            </a:r>
          </a:p>
          <a:p>
            <a:r>
              <a:rPr lang="en-US" dirty="0"/>
              <a:t>What was not good enough for Troy? </a:t>
            </a:r>
          </a:p>
          <a:p>
            <a:r>
              <a:rPr lang="en-US" dirty="0"/>
              <a:t>In what ways was it good enough for Rose? </a:t>
            </a:r>
          </a:p>
          <a:p>
            <a:r>
              <a:rPr lang="en-US" dirty="0"/>
              <a:t>In what ways could it have been better for each of them? </a:t>
            </a:r>
          </a:p>
          <a:p>
            <a:r>
              <a:rPr lang="en-US" dirty="0"/>
              <a:t>What do you think of the American idea of success? </a:t>
            </a:r>
          </a:p>
          <a:p>
            <a:r>
              <a:rPr lang="en-US" dirty="0"/>
              <a:t>Does success equal satisfaction? </a:t>
            </a:r>
          </a:p>
          <a:p>
            <a:r>
              <a:rPr lang="en-US" dirty="0"/>
              <a:t>Do you think that having everything you need will satisfy you? What will?.</a:t>
            </a:r>
          </a:p>
          <a:p>
            <a:endParaRPr lang="en-US" dirty="0"/>
          </a:p>
        </p:txBody>
      </p:sp>
    </p:spTree>
    <p:extLst>
      <p:ext uri="{BB962C8B-B14F-4D97-AF65-F5344CB8AC3E}">
        <p14:creationId xmlns:p14="http://schemas.microsoft.com/office/powerpoint/2010/main" val="2557006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9</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Write </a:t>
            </a:r>
            <a:r>
              <a:rPr lang="en-US" dirty="0"/>
              <a:t>one page on the topic of betrayal.</a:t>
            </a:r>
          </a:p>
          <a:p>
            <a:r>
              <a:rPr lang="en-US" dirty="0"/>
              <a:t>How does Troy betray Rose? </a:t>
            </a:r>
          </a:p>
          <a:p>
            <a:r>
              <a:rPr lang="en-US" dirty="0"/>
              <a:t>How does Rose react to his betrayal? </a:t>
            </a:r>
          </a:p>
          <a:p>
            <a:r>
              <a:rPr lang="en-US" dirty="0"/>
              <a:t>How has Troy betrayed his sons also? </a:t>
            </a:r>
          </a:p>
          <a:p>
            <a:r>
              <a:rPr lang="en-US" dirty="0"/>
              <a:t>Why doesn't Troy see this as betrayal? </a:t>
            </a:r>
          </a:p>
          <a:p>
            <a:r>
              <a:rPr lang="en-US" dirty="0"/>
              <a:t>How can Troy go on seeing Alberta and living with Rose? </a:t>
            </a:r>
          </a:p>
          <a:p>
            <a:r>
              <a:rPr lang="en-US" dirty="0"/>
              <a:t>How can Rose live with it? </a:t>
            </a:r>
          </a:p>
          <a:p>
            <a:r>
              <a:rPr lang="en-US" dirty="0"/>
              <a:t>How do you deal with betrayal? </a:t>
            </a:r>
          </a:p>
          <a:p>
            <a:r>
              <a:rPr lang="en-US" dirty="0"/>
              <a:t>In what ways are you vulnerable to betrayal in your life? </a:t>
            </a:r>
          </a:p>
          <a:p>
            <a:r>
              <a:rPr lang="en-US" dirty="0"/>
              <a:t>What tools do people have to deal with betrayal? </a:t>
            </a:r>
          </a:p>
          <a:p>
            <a:endParaRPr lang="en-US" dirty="0"/>
          </a:p>
        </p:txBody>
      </p:sp>
    </p:spTree>
    <p:extLst>
      <p:ext uri="{BB962C8B-B14F-4D97-AF65-F5344CB8AC3E}">
        <p14:creationId xmlns:p14="http://schemas.microsoft.com/office/powerpoint/2010/main" val="1744613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10</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smtClean="0"/>
              <a:t>Write </a:t>
            </a:r>
            <a:r>
              <a:rPr lang="en-US" dirty="0"/>
              <a:t>one page on the topic of resolution.</a:t>
            </a:r>
          </a:p>
          <a:p>
            <a:r>
              <a:rPr lang="en-US" dirty="0" smtClean="0"/>
              <a:t>How </a:t>
            </a:r>
            <a:r>
              <a:rPr lang="en-US" dirty="0"/>
              <a:t>does Rose resolve her problem with Troy? </a:t>
            </a:r>
          </a:p>
          <a:p>
            <a:r>
              <a:rPr lang="en-US" dirty="0"/>
              <a:t>How well does this resolution work for her? </a:t>
            </a:r>
          </a:p>
          <a:p>
            <a:r>
              <a:rPr lang="en-US" dirty="0"/>
              <a:t>How well does it work for Troy? </a:t>
            </a:r>
          </a:p>
          <a:p>
            <a:r>
              <a:rPr lang="en-US" dirty="0"/>
              <a:t>Is a problem resolved if only one person can live with the outcome? </a:t>
            </a:r>
          </a:p>
          <a:p>
            <a:r>
              <a:rPr lang="en-US" dirty="0"/>
              <a:t>What problem does Cory have? </a:t>
            </a:r>
          </a:p>
          <a:p>
            <a:r>
              <a:rPr lang="en-US" dirty="0"/>
              <a:t>How can he resolve it? </a:t>
            </a:r>
          </a:p>
          <a:p>
            <a:r>
              <a:rPr lang="en-US" dirty="0"/>
              <a:t>What problems do Lyons and Bono have? </a:t>
            </a:r>
          </a:p>
          <a:p>
            <a:r>
              <a:rPr lang="en-US" dirty="0"/>
              <a:t>How do you resolve problems? </a:t>
            </a:r>
          </a:p>
          <a:p>
            <a:r>
              <a:rPr lang="en-US" dirty="0"/>
              <a:t>How can people reach a final resolution of their problems? </a:t>
            </a:r>
          </a:p>
          <a:p>
            <a:r>
              <a:rPr lang="en-US" dirty="0"/>
              <a:t>Entry 12: Write one page on the topic of how this unit supports the </a:t>
            </a:r>
            <a:r>
              <a:rPr lang="en-US" dirty="0" smtClean="0"/>
              <a:t>WOIS value of Compassion and Integrity. </a:t>
            </a:r>
            <a:endParaRPr lang="en-US" dirty="0"/>
          </a:p>
          <a:p>
            <a:endParaRPr lang="en-US" dirty="0"/>
          </a:p>
          <a:p>
            <a:r>
              <a:rPr lang="en-US" dirty="0"/>
              <a:t>"We at Stratford High School represent a diverse and dynamic learning community and encourage respect for the uniqueness of each individual. Our mission is to develop intellectually, emotionally, and ethically mature citizens prepared to meet ever-changing personal and global challenges within a safe, academically challenging, and socially enriching environment.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0275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Picture yourself in 5 years</a:t>
            </a:r>
            <a:endParaRPr lang="en-US" dirty="0"/>
          </a:p>
        </p:txBody>
      </p:sp>
      <p:sp>
        <p:nvSpPr>
          <p:cNvPr id="3" name="Content Placeholder 2"/>
          <p:cNvSpPr>
            <a:spLocks noGrp="1"/>
          </p:cNvSpPr>
          <p:nvPr>
            <p:ph sz="half" idx="1"/>
          </p:nvPr>
        </p:nvSpPr>
        <p:spPr>
          <a:xfrm>
            <a:off x="457200" y="1600200"/>
            <a:ext cx="8229600" cy="4800600"/>
          </a:xfrm>
        </p:spPr>
        <p:txBody>
          <a:bodyPr>
            <a:normAutofit fontScale="92500" lnSpcReduction="10000"/>
          </a:bodyPr>
          <a:lstStyle/>
          <a:p>
            <a:r>
              <a:rPr lang="en-US" dirty="0"/>
              <a:t>Where do you see yourself in five years? Name and describe a specific place.</a:t>
            </a:r>
          </a:p>
          <a:p>
            <a:r>
              <a:rPr lang="en-US" dirty="0" smtClean="0"/>
              <a:t>What </a:t>
            </a:r>
            <a:r>
              <a:rPr lang="en-US" dirty="0"/>
              <a:t>are you doing with your life in five years? How do you see yourself spending your 9–5 time?</a:t>
            </a:r>
          </a:p>
          <a:p>
            <a:r>
              <a:rPr lang="en-US" dirty="0" smtClean="0"/>
              <a:t>What </a:t>
            </a:r>
            <a:r>
              <a:rPr lang="en-US" dirty="0"/>
              <a:t>is the biggest physical change in you from your high school self? In other words, at your high school reunion, what will people notice first about you?</a:t>
            </a:r>
          </a:p>
          <a:p>
            <a:r>
              <a:rPr lang="en-US" dirty="0" smtClean="0"/>
              <a:t>What </a:t>
            </a:r>
            <a:r>
              <a:rPr lang="en-US" dirty="0"/>
              <a:t>is your general attitude toward life? Are you content? Satisfied? Hopeful? Disillusioned? confused? dissatisfied?</a:t>
            </a:r>
          </a:p>
          <a:p>
            <a:r>
              <a:rPr lang="en-US" dirty="0" smtClean="0"/>
              <a:t>What </a:t>
            </a:r>
            <a:r>
              <a:rPr lang="en-US" dirty="0"/>
              <a:t>do you miss most about your high school self and/or your high school life?</a:t>
            </a:r>
          </a:p>
          <a:p>
            <a:endParaRPr lang="en-US" dirty="0"/>
          </a:p>
        </p:txBody>
      </p:sp>
    </p:spTree>
    <p:extLst>
      <p:ext uri="{BB962C8B-B14F-4D97-AF65-F5344CB8AC3E}">
        <p14:creationId xmlns:p14="http://schemas.microsoft.com/office/powerpoint/2010/main" val="1881707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12</a:t>
            </a:r>
            <a:endParaRPr lang="en-US" dirty="0"/>
          </a:p>
        </p:txBody>
      </p:sp>
      <p:sp>
        <p:nvSpPr>
          <p:cNvPr id="3" name="Content Placeholder 2"/>
          <p:cNvSpPr>
            <a:spLocks noGrp="1"/>
          </p:cNvSpPr>
          <p:nvPr>
            <p:ph idx="1"/>
          </p:nvPr>
        </p:nvSpPr>
        <p:spPr/>
        <p:txBody>
          <a:bodyPr>
            <a:normAutofit/>
          </a:bodyPr>
          <a:lstStyle/>
          <a:p>
            <a:r>
              <a:rPr lang="en-US" dirty="0"/>
              <a:t>Entry 12: Write one page on the topic of how this </a:t>
            </a:r>
            <a:r>
              <a:rPr lang="en-US" dirty="0" smtClean="0"/>
              <a:t>play </a:t>
            </a:r>
            <a:r>
              <a:rPr lang="en-US" dirty="0"/>
              <a:t>supports the WOIS value of Compassion and Integrity. </a:t>
            </a:r>
          </a:p>
          <a:p>
            <a:endParaRPr lang="en-US" dirty="0"/>
          </a:p>
          <a:p>
            <a:endParaRPr lang="en-US" dirty="0"/>
          </a:p>
          <a:p>
            <a:endParaRPr lang="en-US" dirty="0"/>
          </a:p>
        </p:txBody>
      </p:sp>
    </p:spTree>
    <p:extLst>
      <p:ext uri="{BB962C8B-B14F-4D97-AF65-F5344CB8AC3E}">
        <p14:creationId xmlns:p14="http://schemas.microsoft.com/office/powerpoint/2010/main" val="1336528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715962"/>
          </a:xfrm>
        </p:spPr>
        <p:txBody>
          <a:bodyPr>
            <a:normAutofit fontScale="90000"/>
          </a:bodyPr>
          <a:lstStyle/>
          <a:p>
            <a:r>
              <a:rPr lang="en-US" dirty="0" smtClean="0"/>
              <a:t>Possible Essay Topics</a:t>
            </a:r>
            <a:endParaRPr lang="en-US" dirty="0"/>
          </a:p>
        </p:txBody>
      </p:sp>
      <p:sp>
        <p:nvSpPr>
          <p:cNvPr id="3" name="Content Placeholder 2"/>
          <p:cNvSpPr>
            <a:spLocks noGrp="1"/>
          </p:cNvSpPr>
          <p:nvPr>
            <p:ph idx="1"/>
          </p:nvPr>
        </p:nvSpPr>
        <p:spPr>
          <a:xfrm>
            <a:off x="152400" y="747807"/>
            <a:ext cx="8839200" cy="5881593"/>
          </a:xfrm>
        </p:spPr>
        <p:txBody>
          <a:bodyPr>
            <a:noAutofit/>
          </a:bodyPr>
          <a:lstStyle/>
          <a:p>
            <a:pPr marL="0" indent="0">
              <a:buNone/>
            </a:pPr>
            <a:r>
              <a:rPr lang="en-US" sz="1900" dirty="0" smtClean="0"/>
              <a:t>1</a:t>
            </a:r>
            <a:r>
              <a:rPr lang="en-US" sz="1900" dirty="0"/>
              <a:t>. Discuss the symbolism and thematic significance(s) of "fences." </a:t>
            </a:r>
          </a:p>
          <a:p>
            <a:pPr marL="0" indent="0">
              <a:buNone/>
            </a:pPr>
            <a:r>
              <a:rPr lang="en-US" sz="1900" dirty="0" smtClean="0"/>
              <a:t>2 </a:t>
            </a:r>
            <a:r>
              <a:rPr lang="en-US" sz="1900" dirty="0"/>
              <a:t>. Examine the use of songs and singing in the play. When and how are songs used to convey ideas, themes or character? </a:t>
            </a:r>
          </a:p>
          <a:p>
            <a:pPr marL="0" indent="0">
              <a:buNone/>
            </a:pPr>
            <a:r>
              <a:rPr lang="en-US" sz="1900" dirty="0" smtClean="0"/>
              <a:t>3 </a:t>
            </a:r>
            <a:r>
              <a:rPr lang="en-US" sz="1900" dirty="0"/>
              <a:t>. Explain how Fences can be read as a form of social commentary. What is the social, political and historical context? What is Wilson saying about the context? </a:t>
            </a:r>
          </a:p>
          <a:p>
            <a:pPr marL="0" indent="0">
              <a:buNone/>
            </a:pPr>
            <a:r>
              <a:rPr lang="en-US" sz="1900" dirty="0" smtClean="0"/>
              <a:t>4 </a:t>
            </a:r>
            <a:r>
              <a:rPr lang="en-US" sz="1900" dirty="0"/>
              <a:t>. Examine Wilson’s treatment of family relationships, especially the relationships between men and women and fathers and sons. </a:t>
            </a:r>
          </a:p>
          <a:p>
            <a:pPr marL="0" indent="0">
              <a:buNone/>
            </a:pPr>
            <a:r>
              <a:rPr lang="en-US" sz="1900" dirty="0" smtClean="0"/>
              <a:t>5 </a:t>
            </a:r>
            <a:r>
              <a:rPr lang="en-US" sz="1900" dirty="0"/>
              <a:t>. Explain how Wilson uses baseball to advance themes and ideas. What is conveyed through baseball? What is the significance of football? </a:t>
            </a:r>
          </a:p>
          <a:p>
            <a:pPr marL="0" indent="0">
              <a:buNone/>
            </a:pPr>
            <a:r>
              <a:rPr lang="en-US" sz="1900" dirty="0" smtClean="0"/>
              <a:t>6 </a:t>
            </a:r>
            <a:r>
              <a:rPr lang="en-US" sz="1900" dirty="0"/>
              <a:t>. Describe the role of money in this play. What is Wilson saying about money? Who has it? Who controls it? Who doesn’t have it? </a:t>
            </a:r>
          </a:p>
          <a:p>
            <a:pPr marL="0" indent="0">
              <a:buNone/>
            </a:pPr>
            <a:r>
              <a:rPr lang="en-US" sz="1900" dirty="0" smtClean="0"/>
              <a:t>7 </a:t>
            </a:r>
            <a:r>
              <a:rPr lang="en-US" sz="1900" dirty="0"/>
              <a:t>. Analyze the references to and occurrences of death. </a:t>
            </a:r>
          </a:p>
          <a:p>
            <a:pPr marL="0" indent="0">
              <a:buNone/>
            </a:pPr>
            <a:r>
              <a:rPr lang="en-US" sz="1900" dirty="0" smtClean="0"/>
              <a:t>8 </a:t>
            </a:r>
            <a:r>
              <a:rPr lang="en-US" sz="1900" dirty="0"/>
              <a:t>. Do a character analysis of Troy. What traits does he have? How do these character traits affect his life, friendships, life choices, and his relationships with others? </a:t>
            </a:r>
          </a:p>
          <a:p>
            <a:pPr marL="0" indent="0">
              <a:buNone/>
            </a:pPr>
            <a:r>
              <a:rPr lang="en-US" sz="1900" dirty="0" smtClean="0"/>
              <a:t>9 </a:t>
            </a:r>
            <a:r>
              <a:rPr lang="en-US" sz="1900" dirty="0"/>
              <a:t>. Examine the depiction of women and the lives of the women characters. What is Wilson saying about gender? </a:t>
            </a:r>
          </a:p>
          <a:p>
            <a:pPr marL="0" indent="0">
              <a:buNone/>
            </a:pPr>
            <a:r>
              <a:rPr lang="en-US" sz="1900" dirty="0" smtClean="0"/>
              <a:t>10 </a:t>
            </a:r>
            <a:r>
              <a:rPr lang="en-US" sz="1900" dirty="0"/>
              <a:t>. How does race and racism inform the play? Can this play be read as a commentary on race and racism in America? How? Why? </a:t>
            </a:r>
          </a:p>
        </p:txBody>
      </p:sp>
    </p:spTree>
    <p:extLst>
      <p:ext uri="{BB962C8B-B14F-4D97-AF65-F5344CB8AC3E}">
        <p14:creationId xmlns:p14="http://schemas.microsoft.com/office/powerpoint/2010/main" val="3241355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819400"/>
            <a:ext cx="8305800" cy="2362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sz="half" idx="1"/>
          </p:nvPr>
        </p:nvSpPr>
        <p:spPr>
          <a:xfrm>
            <a:off x="304800" y="2209800"/>
            <a:ext cx="7924800" cy="3916363"/>
          </a:xfrm>
        </p:spPr>
        <p:txBody>
          <a:bodyPr>
            <a:normAutofit fontScale="40000" lnSpcReduction="20000"/>
          </a:bodyPr>
          <a:lstStyle/>
          <a:p>
            <a:pPr marL="0" indent="0">
              <a:buNone/>
            </a:pPr>
            <a:r>
              <a:rPr lang="en-US" sz="6000" b="1" dirty="0" smtClean="0"/>
              <a:t>Warm UP</a:t>
            </a:r>
            <a:r>
              <a:rPr lang="en-US" sz="6000" dirty="0" smtClean="0"/>
              <a:t>: Use “TO JAMES” and “EX-BASKETBALL PLAYER” to write your paragraph.</a:t>
            </a:r>
          </a:p>
          <a:p>
            <a:pPr marL="0" indent="0">
              <a:buNone/>
            </a:pPr>
            <a:endParaRPr lang="en-US" sz="5100" dirty="0" smtClean="0"/>
          </a:p>
          <a:p>
            <a:pPr marL="0" indent="0">
              <a:buNone/>
            </a:pPr>
            <a:r>
              <a:rPr lang="en-US" sz="6700" dirty="0" smtClean="0"/>
              <a:t>26 </a:t>
            </a:r>
            <a:r>
              <a:rPr lang="en-US" sz="6700" dirty="0"/>
              <a:t>Write a well-developed paragraph in which you use ideas from </a:t>
            </a:r>
            <a:r>
              <a:rPr lang="en-US" sz="6700" dirty="0" smtClean="0"/>
              <a:t>both </a:t>
            </a:r>
            <a:r>
              <a:rPr lang="en-US" sz="6700" dirty="0"/>
              <a:t>passages to establish a controlling idea about </a:t>
            </a:r>
            <a:r>
              <a:rPr lang="en-US" sz="6700" dirty="0" smtClean="0"/>
              <a:t>goals. </a:t>
            </a:r>
            <a:r>
              <a:rPr lang="en-US" sz="6700" dirty="0"/>
              <a:t>Develop your controlling </a:t>
            </a:r>
            <a:r>
              <a:rPr lang="en-US" sz="6700" dirty="0" smtClean="0"/>
              <a:t>idea using </a:t>
            </a:r>
            <a:r>
              <a:rPr lang="en-US" sz="6700" dirty="0"/>
              <a:t>specific examples and details from each passage.</a:t>
            </a:r>
          </a:p>
          <a:p>
            <a:pPr marL="0" indent="0">
              <a:buNone/>
            </a:pPr>
            <a:endParaRPr lang="en-US" sz="4600" dirty="0" smtClean="0"/>
          </a:p>
          <a:p>
            <a:pPr marL="0" indent="0">
              <a:buNone/>
            </a:pPr>
            <a:endParaRPr lang="en-US" sz="4600" dirty="0"/>
          </a:p>
          <a:p>
            <a:endParaRPr lang="en-US" dirty="0" smtClean="0"/>
          </a:p>
          <a:p>
            <a:endParaRPr lang="en-US" dirty="0"/>
          </a:p>
          <a:p>
            <a:pPr marL="0" indent="0">
              <a:buNone/>
            </a:pPr>
            <a:r>
              <a:rPr lang="en-US" sz="5800" dirty="0" smtClean="0"/>
              <a:t>Please work by yourself – this is an assessment. YOU MAY USE YOUR NOTES – THIS TIME.</a:t>
            </a:r>
            <a:endParaRPr lang="en-US" sz="5800" dirty="0"/>
          </a:p>
        </p:txBody>
      </p:sp>
      <p:sp>
        <p:nvSpPr>
          <p:cNvPr id="2" name="Title 1"/>
          <p:cNvSpPr>
            <a:spLocks noGrp="1"/>
          </p:cNvSpPr>
          <p:nvPr>
            <p:ph type="title"/>
          </p:nvPr>
        </p:nvSpPr>
        <p:spPr>
          <a:xfrm>
            <a:off x="381000" y="16042"/>
            <a:ext cx="8229600" cy="715962"/>
          </a:xfrm>
        </p:spPr>
        <p:txBody>
          <a:bodyPr>
            <a:normAutofit fontScale="90000"/>
          </a:bodyPr>
          <a:lstStyle/>
          <a:p>
            <a:endParaRPr lang="en-US" b="1" dirty="0">
              <a:solidFill>
                <a:srgbClr val="C00000"/>
              </a:solidFill>
            </a:endParaRPr>
          </a:p>
        </p:txBody>
      </p:sp>
      <p:sp>
        <p:nvSpPr>
          <p:cNvPr id="4" name="Content Placeholder 3"/>
          <p:cNvSpPr>
            <a:spLocks noGrp="1"/>
          </p:cNvSpPr>
          <p:nvPr>
            <p:ph sz="half" idx="2"/>
          </p:nvPr>
        </p:nvSpPr>
        <p:spPr>
          <a:xfrm>
            <a:off x="381000" y="685801"/>
            <a:ext cx="8534400" cy="1371600"/>
          </a:xfrm>
          <a:ln w="3175" cap="rnd" cmpd="dbl">
            <a:solidFill>
              <a:schemeClr val="tx2">
                <a:lumMod val="75000"/>
              </a:schemeClr>
            </a:solidFill>
          </a:ln>
        </p:spPr>
        <p:txBody>
          <a:bodyPr>
            <a:normAutofit fontScale="40000" lnSpcReduction="20000"/>
          </a:bodyPr>
          <a:lstStyle/>
          <a:p>
            <a:pPr marL="0" indent="0">
              <a:buNone/>
            </a:pPr>
            <a:r>
              <a:rPr lang="en-US" b="1" dirty="0" smtClean="0"/>
              <a:t>Learning Targets:</a:t>
            </a:r>
          </a:p>
          <a:p>
            <a:r>
              <a:rPr lang="en-US" dirty="0" smtClean="0"/>
              <a:t>I can support my argument with CLAIM BASED EVIDENCE.</a:t>
            </a:r>
            <a:endParaRPr lang="en-US" dirty="0"/>
          </a:p>
          <a:p>
            <a:r>
              <a:rPr lang="en-US" dirty="0" smtClean="0"/>
              <a:t>I can write a well developed paragraph about ONE controlling Idea using specific details from a text.</a:t>
            </a:r>
            <a:endParaRPr lang="en-US" dirty="0"/>
          </a:p>
          <a:p>
            <a:r>
              <a:rPr lang="en-US" dirty="0" smtClean="0"/>
              <a:t>I can write a well developed paragraph about ONE Literary Technique using specific evidence from a text.</a:t>
            </a:r>
          </a:p>
        </p:txBody>
      </p:sp>
      <p:sp>
        <p:nvSpPr>
          <p:cNvPr id="6" name="Freeform 5"/>
          <p:cNvSpPr/>
          <p:nvPr/>
        </p:nvSpPr>
        <p:spPr>
          <a:xfrm>
            <a:off x="2661047" y="2089547"/>
            <a:ext cx="8931" cy="375048"/>
          </a:xfrm>
          <a:custGeom>
            <a:avLst/>
            <a:gdLst/>
            <a:ahLst/>
            <a:cxnLst/>
            <a:rect l="0" t="0" r="0" b="0"/>
            <a:pathLst>
              <a:path w="8931" h="375048">
                <a:moveTo>
                  <a:pt x="8930" y="0"/>
                </a:moveTo>
                <a:lnTo>
                  <a:pt x="0" y="0"/>
                </a:lnTo>
                <a:lnTo>
                  <a:pt x="0" y="0"/>
                </a:lnTo>
                <a:lnTo>
                  <a:pt x="0" y="0"/>
                </a:lnTo>
                <a:lnTo>
                  <a:pt x="0" y="0"/>
                </a:lnTo>
                <a:lnTo>
                  <a:pt x="0" y="8929"/>
                </a:lnTo>
                <a:lnTo>
                  <a:pt x="0" y="17859"/>
                </a:lnTo>
                <a:lnTo>
                  <a:pt x="0" y="26789"/>
                </a:lnTo>
                <a:lnTo>
                  <a:pt x="0" y="44648"/>
                </a:lnTo>
                <a:lnTo>
                  <a:pt x="0" y="53578"/>
                </a:lnTo>
                <a:lnTo>
                  <a:pt x="0" y="71437"/>
                </a:lnTo>
                <a:lnTo>
                  <a:pt x="0" y="80367"/>
                </a:lnTo>
                <a:lnTo>
                  <a:pt x="0" y="98226"/>
                </a:lnTo>
                <a:lnTo>
                  <a:pt x="0" y="116086"/>
                </a:lnTo>
                <a:lnTo>
                  <a:pt x="0" y="133945"/>
                </a:lnTo>
                <a:lnTo>
                  <a:pt x="0" y="151804"/>
                </a:lnTo>
                <a:lnTo>
                  <a:pt x="0" y="169664"/>
                </a:lnTo>
                <a:lnTo>
                  <a:pt x="0" y="187523"/>
                </a:lnTo>
                <a:lnTo>
                  <a:pt x="0" y="214312"/>
                </a:lnTo>
                <a:lnTo>
                  <a:pt x="0" y="223242"/>
                </a:lnTo>
                <a:lnTo>
                  <a:pt x="0" y="241101"/>
                </a:lnTo>
                <a:lnTo>
                  <a:pt x="0" y="258961"/>
                </a:lnTo>
                <a:lnTo>
                  <a:pt x="0" y="276820"/>
                </a:lnTo>
                <a:lnTo>
                  <a:pt x="0" y="294679"/>
                </a:lnTo>
                <a:lnTo>
                  <a:pt x="0" y="312539"/>
                </a:lnTo>
                <a:lnTo>
                  <a:pt x="0" y="321468"/>
                </a:lnTo>
                <a:lnTo>
                  <a:pt x="0" y="339328"/>
                </a:lnTo>
                <a:lnTo>
                  <a:pt x="0" y="348257"/>
                </a:lnTo>
                <a:lnTo>
                  <a:pt x="0" y="357187"/>
                </a:lnTo>
                <a:lnTo>
                  <a:pt x="0" y="375047"/>
                </a:lnTo>
                <a:lnTo>
                  <a:pt x="0" y="37504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580680" y="2053828"/>
            <a:ext cx="223243" cy="169665"/>
          </a:xfrm>
          <a:custGeom>
            <a:avLst/>
            <a:gdLst/>
            <a:ahLst/>
            <a:cxnLst/>
            <a:rect l="0" t="0" r="0" b="0"/>
            <a:pathLst>
              <a:path w="223243" h="169665">
                <a:moveTo>
                  <a:pt x="8929" y="133945"/>
                </a:moveTo>
                <a:lnTo>
                  <a:pt x="0" y="125016"/>
                </a:lnTo>
                <a:lnTo>
                  <a:pt x="0" y="107156"/>
                </a:lnTo>
                <a:lnTo>
                  <a:pt x="8929" y="89297"/>
                </a:lnTo>
                <a:lnTo>
                  <a:pt x="8929" y="80367"/>
                </a:lnTo>
                <a:lnTo>
                  <a:pt x="17859" y="62508"/>
                </a:lnTo>
                <a:lnTo>
                  <a:pt x="17859" y="53578"/>
                </a:lnTo>
                <a:lnTo>
                  <a:pt x="26789" y="44648"/>
                </a:lnTo>
                <a:lnTo>
                  <a:pt x="35718" y="35719"/>
                </a:lnTo>
                <a:lnTo>
                  <a:pt x="44648" y="26789"/>
                </a:lnTo>
                <a:lnTo>
                  <a:pt x="62508" y="17859"/>
                </a:lnTo>
                <a:lnTo>
                  <a:pt x="71437" y="8930"/>
                </a:lnTo>
                <a:lnTo>
                  <a:pt x="80367" y="8930"/>
                </a:lnTo>
                <a:lnTo>
                  <a:pt x="98226" y="0"/>
                </a:lnTo>
                <a:lnTo>
                  <a:pt x="107156" y="0"/>
                </a:lnTo>
                <a:lnTo>
                  <a:pt x="125015" y="0"/>
                </a:lnTo>
                <a:lnTo>
                  <a:pt x="133945" y="0"/>
                </a:lnTo>
                <a:lnTo>
                  <a:pt x="151804" y="0"/>
                </a:lnTo>
                <a:lnTo>
                  <a:pt x="160734" y="0"/>
                </a:lnTo>
                <a:lnTo>
                  <a:pt x="169664" y="8930"/>
                </a:lnTo>
                <a:lnTo>
                  <a:pt x="187523" y="8930"/>
                </a:lnTo>
                <a:lnTo>
                  <a:pt x="196453" y="8930"/>
                </a:lnTo>
                <a:lnTo>
                  <a:pt x="205383" y="17859"/>
                </a:lnTo>
                <a:lnTo>
                  <a:pt x="214312" y="26789"/>
                </a:lnTo>
                <a:lnTo>
                  <a:pt x="214312" y="35719"/>
                </a:lnTo>
                <a:lnTo>
                  <a:pt x="223242" y="35719"/>
                </a:lnTo>
                <a:lnTo>
                  <a:pt x="223242" y="44648"/>
                </a:lnTo>
                <a:lnTo>
                  <a:pt x="223242" y="44648"/>
                </a:lnTo>
                <a:lnTo>
                  <a:pt x="223242" y="53578"/>
                </a:lnTo>
                <a:lnTo>
                  <a:pt x="223242" y="53578"/>
                </a:lnTo>
                <a:lnTo>
                  <a:pt x="223242" y="62508"/>
                </a:lnTo>
                <a:lnTo>
                  <a:pt x="223242" y="71437"/>
                </a:lnTo>
                <a:lnTo>
                  <a:pt x="214312" y="80367"/>
                </a:lnTo>
                <a:lnTo>
                  <a:pt x="205383" y="89297"/>
                </a:lnTo>
                <a:lnTo>
                  <a:pt x="196453" y="98226"/>
                </a:lnTo>
                <a:lnTo>
                  <a:pt x="187523" y="107156"/>
                </a:lnTo>
                <a:lnTo>
                  <a:pt x="178593" y="116086"/>
                </a:lnTo>
                <a:lnTo>
                  <a:pt x="169664" y="116086"/>
                </a:lnTo>
                <a:lnTo>
                  <a:pt x="151804" y="125016"/>
                </a:lnTo>
                <a:lnTo>
                  <a:pt x="142875" y="133945"/>
                </a:lnTo>
                <a:lnTo>
                  <a:pt x="133945" y="142875"/>
                </a:lnTo>
                <a:lnTo>
                  <a:pt x="125015" y="151805"/>
                </a:lnTo>
                <a:lnTo>
                  <a:pt x="116086" y="151805"/>
                </a:lnTo>
                <a:lnTo>
                  <a:pt x="107156" y="160734"/>
                </a:lnTo>
                <a:lnTo>
                  <a:pt x="98226" y="160734"/>
                </a:lnTo>
                <a:lnTo>
                  <a:pt x="89297" y="160734"/>
                </a:lnTo>
                <a:lnTo>
                  <a:pt x="89297" y="169664"/>
                </a:lnTo>
                <a:lnTo>
                  <a:pt x="89297" y="16966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920008" y="2053828"/>
            <a:ext cx="35720" cy="366118"/>
          </a:xfrm>
          <a:custGeom>
            <a:avLst/>
            <a:gdLst/>
            <a:ahLst/>
            <a:cxnLst/>
            <a:rect l="0" t="0" r="0" b="0"/>
            <a:pathLst>
              <a:path w="35720" h="366118">
                <a:moveTo>
                  <a:pt x="26789" y="8930"/>
                </a:moveTo>
                <a:lnTo>
                  <a:pt x="26789" y="0"/>
                </a:lnTo>
                <a:lnTo>
                  <a:pt x="26789" y="0"/>
                </a:lnTo>
                <a:lnTo>
                  <a:pt x="26789" y="8930"/>
                </a:lnTo>
                <a:lnTo>
                  <a:pt x="35719" y="8930"/>
                </a:lnTo>
                <a:lnTo>
                  <a:pt x="35719" y="8930"/>
                </a:lnTo>
                <a:lnTo>
                  <a:pt x="35719" y="17859"/>
                </a:lnTo>
                <a:lnTo>
                  <a:pt x="35719" y="26789"/>
                </a:lnTo>
                <a:lnTo>
                  <a:pt x="35719" y="35719"/>
                </a:lnTo>
                <a:lnTo>
                  <a:pt x="35719" y="53578"/>
                </a:lnTo>
                <a:lnTo>
                  <a:pt x="35719" y="62508"/>
                </a:lnTo>
                <a:lnTo>
                  <a:pt x="35719" y="80367"/>
                </a:lnTo>
                <a:lnTo>
                  <a:pt x="35719" y="98226"/>
                </a:lnTo>
                <a:lnTo>
                  <a:pt x="35719" y="107156"/>
                </a:lnTo>
                <a:lnTo>
                  <a:pt x="35719" y="125016"/>
                </a:lnTo>
                <a:lnTo>
                  <a:pt x="35719" y="142875"/>
                </a:lnTo>
                <a:lnTo>
                  <a:pt x="26789" y="160734"/>
                </a:lnTo>
                <a:lnTo>
                  <a:pt x="26789" y="178594"/>
                </a:lnTo>
                <a:lnTo>
                  <a:pt x="26789" y="196453"/>
                </a:lnTo>
                <a:lnTo>
                  <a:pt x="26789" y="205383"/>
                </a:lnTo>
                <a:lnTo>
                  <a:pt x="26789" y="223242"/>
                </a:lnTo>
                <a:lnTo>
                  <a:pt x="17859" y="241101"/>
                </a:lnTo>
                <a:lnTo>
                  <a:pt x="17859" y="250031"/>
                </a:lnTo>
                <a:lnTo>
                  <a:pt x="17859" y="267891"/>
                </a:lnTo>
                <a:lnTo>
                  <a:pt x="17859" y="276820"/>
                </a:lnTo>
                <a:lnTo>
                  <a:pt x="8930" y="285750"/>
                </a:lnTo>
                <a:lnTo>
                  <a:pt x="8930" y="294680"/>
                </a:lnTo>
                <a:lnTo>
                  <a:pt x="8930" y="303609"/>
                </a:lnTo>
                <a:lnTo>
                  <a:pt x="8930" y="321469"/>
                </a:lnTo>
                <a:lnTo>
                  <a:pt x="0" y="330398"/>
                </a:lnTo>
                <a:lnTo>
                  <a:pt x="0" y="339328"/>
                </a:lnTo>
                <a:lnTo>
                  <a:pt x="0" y="348258"/>
                </a:lnTo>
                <a:lnTo>
                  <a:pt x="0" y="366117"/>
                </a:lnTo>
                <a:lnTo>
                  <a:pt x="0" y="3661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063133" y="2000250"/>
            <a:ext cx="8931" cy="366118"/>
          </a:xfrm>
          <a:custGeom>
            <a:avLst/>
            <a:gdLst/>
            <a:ahLst/>
            <a:cxnLst/>
            <a:rect l="0" t="0" r="0" b="0"/>
            <a:pathLst>
              <a:path w="8931" h="366118">
                <a:moveTo>
                  <a:pt x="8930" y="0"/>
                </a:moveTo>
                <a:lnTo>
                  <a:pt x="8930" y="0"/>
                </a:lnTo>
                <a:lnTo>
                  <a:pt x="8930" y="0"/>
                </a:lnTo>
                <a:lnTo>
                  <a:pt x="8930" y="8929"/>
                </a:lnTo>
                <a:lnTo>
                  <a:pt x="8930" y="17859"/>
                </a:lnTo>
                <a:lnTo>
                  <a:pt x="8930" y="26789"/>
                </a:lnTo>
                <a:lnTo>
                  <a:pt x="8930" y="35719"/>
                </a:lnTo>
                <a:lnTo>
                  <a:pt x="8930" y="53578"/>
                </a:lnTo>
                <a:lnTo>
                  <a:pt x="8930" y="71437"/>
                </a:lnTo>
                <a:lnTo>
                  <a:pt x="8930" y="89297"/>
                </a:lnTo>
                <a:lnTo>
                  <a:pt x="8930" y="107156"/>
                </a:lnTo>
                <a:lnTo>
                  <a:pt x="8930" y="125015"/>
                </a:lnTo>
                <a:lnTo>
                  <a:pt x="0" y="151804"/>
                </a:lnTo>
                <a:lnTo>
                  <a:pt x="0" y="169664"/>
                </a:lnTo>
                <a:lnTo>
                  <a:pt x="0" y="187523"/>
                </a:lnTo>
                <a:lnTo>
                  <a:pt x="0" y="214312"/>
                </a:lnTo>
                <a:lnTo>
                  <a:pt x="0" y="232172"/>
                </a:lnTo>
                <a:lnTo>
                  <a:pt x="0" y="250031"/>
                </a:lnTo>
                <a:lnTo>
                  <a:pt x="0" y="258961"/>
                </a:lnTo>
                <a:lnTo>
                  <a:pt x="0" y="276820"/>
                </a:lnTo>
                <a:lnTo>
                  <a:pt x="0" y="294679"/>
                </a:lnTo>
                <a:lnTo>
                  <a:pt x="0" y="303609"/>
                </a:lnTo>
                <a:lnTo>
                  <a:pt x="0" y="321469"/>
                </a:lnTo>
                <a:lnTo>
                  <a:pt x="0" y="330398"/>
                </a:lnTo>
                <a:lnTo>
                  <a:pt x="0" y="339328"/>
                </a:lnTo>
                <a:lnTo>
                  <a:pt x="0" y="348258"/>
                </a:lnTo>
                <a:lnTo>
                  <a:pt x="0" y="348258"/>
                </a:lnTo>
                <a:lnTo>
                  <a:pt x="0" y="357187"/>
                </a:lnTo>
                <a:lnTo>
                  <a:pt x="0" y="357187"/>
                </a:lnTo>
                <a:lnTo>
                  <a:pt x="0" y="366117"/>
                </a:lnTo>
                <a:lnTo>
                  <a:pt x="0" y="3661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955977" y="2018109"/>
            <a:ext cx="232172" cy="223243"/>
          </a:xfrm>
          <a:custGeom>
            <a:avLst/>
            <a:gdLst/>
            <a:ahLst/>
            <a:cxnLst/>
            <a:rect l="0" t="0" r="0" b="0"/>
            <a:pathLst>
              <a:path w="232172" h="223243">
                <a:moveTo>
                  <a:pt x="0" y="44649"/>
                </a:moveTo>
                <a:lnTo>
                  <a:pt x="0" y="35719"/>
                </a:lnTo>
                <a:lnTo>
                  <a:pt x="8929" y="26789"/>
                </a:lnTo>
                <a:lnTo>
                  <a:pt x="8929" y="17860"/>
                </a:lnTo>
                <a:lnTo>
                  <a:pt x="17859" y="8930"/>
                </a:lnTo>
                <a:lnTo>
                  <a:pt x="26789" y="8930"/>
                </a:lnTo>
                <a:lnTo>
                  <a:pt x="44648" y="0"/>
                </a:lnTo>
                <a:lnTo>
                  <a:pt x="53578" y="0"/>
                </a:lnTo>
                <a:lnTo>
                  <a:pt x="62507" y="0"/>
                </a:lnTo>
                <a:lnTo>
                  <a:pt x="80367" y="0"/>
                </a:lnTo>
                <a:lnTo>
                  <a:pt x="98226" y="0"/>
                </a:lnTo>
                <a:lnTo>
                  <a:pt x="116086" y="0"/>
                </a:lnTo>
                <a:lnTo>
                  <a:pt x="125015" y="8930"/>
                </a:lnTo>
                <a:lnTo>
                  <a:pt x="142875" y="8930"/>
                </a:lnTo>
                <a:lnTo>
                  <a:pt x="160734" y="17860"/>
                </a:lnTo>
                <a:lnTo>
                  <a:pt x="178593" y="17860"/>
                </a:lnTo>
                <a:lnTo>
                  <a:pt x="187523" y="26789"/>
                </a:lnTo>
                <a:lnTo>
                  <a:pt x="196453" y="35719"/>
                </a:lnTo>
                <a:lnTo>
                  <a:pt x="205382" y="44649"/>
                </a:lnTo>
                <a:lnTo>
                  <a:pt x="214312" y="53578"/>
                </a:lnTo>
                <a:lnTo>
                  <a:pt x="223242" y="62508"/>
                </a:lnTo>
                <a:lnTo>
                  <a:pt x="223242" y="71438"/>
                </a:lnTo>
                <a:lnTo>
                  <a:pt x="232171" y="80367"/>
                </a:lnTo>
                <a:lnTo>
                  <a:pt x="232171" y="89297"/>
                </a:lnTo>
                <a:lnTo>
                  <a:pt x="232171" y="98227"/>
                </a:lnTo>
                <a:lnTo>
                  <a:pt x="223242" y="107156"/>
                </a:lnTo>
                <a:lnTo>
                  <a:pt x="214312" y="116086"/>
                </a:lnTo>
                <a:lnTo>
                  <a:pt x="205382" y="125016"/>
                </a:lnTo>
                <a:lnTo>
                  <a:pt x="196453" y="142875"/>
                </a:lnTo>
                <a:lnTo>
                  <a:pt x="187523" y="151805"/>
                </a:lnTo>
                <a:lnTo>
                  <a:pt x="169664" y="160735"/>
                </a:lnTo>
                <a:lnTo>
                  <a:pt x="151804" y="178594"/>
                </a:lnTo>
                <a:lnTo>
                  <a:pt x="142875" y="187524"/>
                </a:lnTo>
                <a:lnTo>
                  <a:pt x="125015" y="196453"/>
                </a:lnTo>
                <a:lnTo>
                  <a:pt x="116086" y="205383"/>
                </a:lnTo>
                <a:lnTo>
                  <a:pt x="98226" y="214313"/>
                </a:lnTo>
                <a:lnTo>
                  <a:pt x="89296" y="214313"/>
                </a:lnTo>
                <a:lnTo>
                  <a:pt x="80367" y="214313"/>
                </a:lnTo>
                <a:lnTo>
                  <a:pt x="71437" y="214313"/>
                </a:lnTo>
                <a:lnTo>
                  <a:pt x="71437" y="223242"/>
                </a:lnTo>
                <a:lnTo>
                  <a:pt x="71437" y="22324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232797" y="2027039"/>
            <a:ext cx="250032" cy="285751"/>
          </a:xfrm>
          <a:custGeom>
            <a:avLst/>
            <a:gdLst/>
            <a:ahLst/>
            <a:cxnLst/>
            <a:rect l="0" t="0" r="0" b="0"/>
            <a:pathLst>
              <a:path w="250032" h="285751">
                <a:moveTo>
                  <a:pt x="0" y="17859"/>
                </a:moveTo>
                <a:lnTo>
                  <a:pt x="0" y="8930"/>
                </a:lnTo>
                <a:lnTo>
                  <a:pt x="0" y="8930"/>
                </a:lnTo>
                <a:lnTo>
                  <a:pt x="0" y="8930"/>
                </a:lnTo>
                <a:lnTo>
                  <a:pt x="0" y="8930"/>
                </a:lnTo>
                <a:lnTo>
                  <a:pt x="8930" y="8930"/>
                </a:lnTo>
                <a:lnTo>
                  <a:pt x="8930" y="8930"/>
                </a:lnTo>
                <a:lnTo>
                  <a:pt x="17859" y="8930"/>
                </a:lnTo>
                <a:lnTo>
                  <a:pt x="26789" y="0"/>
                </a:lnTo>
                <a:lnTo>
                  <a:pt x="35719" y="0"/>
                </a:lnTo>
                <a:lnTo>
                  <a:pt x="44648" y="0"/>
                </a:lnTo>
                <a:lnTo>
                  <a:pt x="53578" y="0"/>
                </a:lnTo>
                <a:lnTo>
                  <a:pt x="62508" y="0"/>
                </a:lnTo>
                <a:lnTo>
                  <a:pt x="71437" y="0"/>
                </a:lnTo>
                <a:lnTo>
                  <a:pt x="80367" y="0"/>
                </a:lnTo>
                <a:lnTo>
                  <a:pt x="89297" y="0"/>
                </a:lnTo>
                <a:lnTo>
                  <a:pt x="107156" y="0"/>
                </a:lnTo>
                <a:lnTo>
                  <a:pt x="116086" y="0"/>
                </a:lnTo>
                <a:lnTo>
                  <a:pt x="125016" y="0"/>
                </a:lnTo>
                <a:lnTo>
                  <a:pt x="133945" y="8930"/>
                </a:lnTo>
                <a:lnTo>
                  <a:pt x="133945" y="8930"/>
                </a:lnTo>
                <a:lnTo>
                  <a:pt x="142875" y="17859"/>
                </a:lnTo>
                <a:lnTo>
                  <a:pt x="151805" y="26789"/>
                </a:lnTo>
                <a:lnTo>
                  <a:pt x="151805" y="35719"/>
                </a:lnTo>
                <a:lnTo>
                  <a:pt x="151805" y="53578"/>
                </a:lnTo>
                <a:lnTo>
                  <a:pt x="151805" y="62508"/>
                </a:lnTo>
                <a:lnTo>
                  <a:pt x="151805" y="80367"/>
                </a:lnTo>
                <a:lnTo>
                  <a:pt x="142875" y="89297"/>
                </a:lnTo>
                <a:lnTo>
                  <a:pt x="142875" y="107156"/>
                </a:lnTo>
                <a:lnTo>
                  <a:pt x="133945" y="125015"/>
                </a:lnTo>
                <a:lnTo>
                  <a:pt x="125016" y="142875"/>
                </a:lnTo>
                <a:lnTo>
                  <a:pt x="116086" y="160734"/>
                </a:lnTo>
                <a:lnTo>
                  <a:pt x="107156" y="178594"/>
                </a:lnTo>
                <a:lnTo>
                  <a:pt x="98226" y="187523"/>
                </a:lnTo>
                <a:lnTo>
                  <a:pt x="89297" y="205383"/>
                </a:lnTo>
                <a:lnTo>
                  <a:pt x="80367" y="223242"/>
                </a:lnTo>
                <a:lnTo>
                  <a:pt x="71437" y="232172"/>
                </a:lnTo>
                <a:lnTo>
                  <a:pt x="71437" y="241101"/>
                </a:lnTo>
                <a:lnTo>
                  <a:pt x="62508" y="250031"/>
                </a:lnTo>
                <a:lnTo>
                  <a:pt x="62508" y="258961"/>
                </a:lnTo>
                <a:lnTo>
                  <a:pt x="62508" y="267890"/>
                </a:lnTo>
                <a:lnTo>
                  <a:pt x="62508" y="276820"/>
                </a:lnTo>
                <a:lnTo>
                  <a:pt x="62508" y="276820"/>
                </a:lnTo>
                <a:lnTo>
                  <a:pt x="71437" y="276820"/>
                </a:lnTo>
                <a:lnTo>
                  <a:pt x="71437" y="285750"/>
                </a:lnTo>
                <a:lnTo>
                  <a:pt x="80367" y="285750"/>
                </a:lnTo>
                <a:lnTo>
                  <a:pt x="89297" y="276820"/>
                </a:lnTo>
                <a:lnTo>
                  <a:pt x="98226" y="276820"/>
                </a:lnTo>
                <a:lnTo>
                  <a:pt x="107156" y="276820"/>
                </a:lnTo>
                <a:lnTo>
                  <a:pt x="125016" y="276820"/>
                </a:lnTo>
                <a:lnTo>
                  <a:pt x="133945" y="267890"/>
                </a:lnTo>
                <a:lnTo>
                  <a:pt x="151805" y="267890"/>
                </a:lnTo>
                <a:lnTo>
                  <a:pt x="160734" y="258961"/>
                </a:lnTo>
                <a:lnTo>
                  <a:pt x="178594" y="250031"/>
                </a:lnTo>
                <a:lnTo>
                  <a:pt x="187523" y="250031"/>
                </a:lnTo>
                <a:lnTo>
                  <a:pt x="196453" y="250031"/>
                </a:lnTo>
                <a:lnTo>
                  <a:pt x="214312" y="250031"/>
                </a:lnTo>
                <a:lnTo>
                  <a:pt x="223242" y="250031"/>
                </a:lnTo>
                <a:lnTo>
                  <a:pt x="232172" y="250031"/>
                </a:lnTo>
                <a:lnTo>
                  <a:pt x="232172" y="250031"/>
                </a:lnTo>
                <a:lnTo>
                  <a:pt x="241101" y="250031"/>
                </a:lnTo>
                <a:lnTo>
                  <a:pt x="250031" y="258961"/>
                </a:lnTo>
                <a:lnTo>
                  <a:pt x="250031" y="267890"/>
                </a:lnTo>
                <a:lnTo>
                  <a:pt x="250031" y="26789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35475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26 Directions</a:t>
            </a:r>
            <a:endParaRPr lang="en-US" dirty="0"/>
          </a:p>
        </p:txBody>
      </p:sp>
      <p:sp>
        <p:nvSpPr>
          <p:cNvPr id="4" name="Content Placeholder 3"/>
          <p:cNvSpPr>
            <a:spLocks noGrp="1"/>
          </p:cNvSpPr>
          <p:nvPr>
            <p:ph sz="half" idx="2"/>
          </p:nvPr>
        </p:nvSpPr>
        <p:spPr>
          <a:xfrm>
            <a:off x="533400" y="1600200"/>
            <a:ext cx="8153400" cy="4525963"/>
          </a:xfrm>
        </p:spPr>
        <p:txBody>
          <a:bodyPr/>
          <a:lstStyle/>
          <a:p>
            <a:pPr marL="0" marR="0" indent="0">
              <a:lnSpc>
                <a:spcPct val="115000"/>
              </a:lnSpc>
              <a:spcBef>
                <a:spcPts val="0"/>
              </a:spcBef>
              <a:spcAft>
                <a:spcPts val="0"/>
              </a:spcAft>
              <a:buNone/>
            </a:pPr>
            <a:r>
              <a:rPr lang="en-US" dirty="0">
                <a:ea typeface="Calibri"/>
                <a:cs typeface="Times New Roman"/>
              </a:rPr>
              <a:t>26 Write a </a:t>
            </a:r>
            <a:r>
              <a:rPr lang="en-US" dirty="0">
                <a:highlight>
                  <a:srgbClr val="FFFF00"/>
                </a:highlight>
                <a:ea typeface="Calibri"/>
                <a:cs typeface="Times New Roman"/>
              </a:rPr>
              <a:t>well-developed paragraph</a:t>
            </a:r>
            <a:r>
              <a:rPr lang="en-US" dirty="0">
                <a:ea typeface="Calibri"/>
                <a:cs typeface="Times New Roman"/>
              </a:rPr>
              <a:t> in which you use </a:t>
            </a:r>
            <a:r>
              <a:rPr lang="en-US" dirty="0">
                <a:highlight>
                  <a:srgbClr val="FFFF00"/>
                </a:highlight>
                <a:ea typeface="Calibri"/>
                <a:cs typeface="Times New Roman"/>
              </a:rPr>
              <a:t>ideas from both passages</a:t>
            </a:r>
            <a:r>
              <a:rPr lang="en-US" dirty="0">
                <a:ea typeface="Calibri"/>
                <a:cs typeface="Times New Roman"/>
              </a:rPr>
              <a:t> </a:t>
            </a:r>
            <a:r>
              <a:rPr lang="en-US" dirty="0" smtClean="0">
                <a:ea typeface="Calibri"/>
                <a:cs typeface="Times New Roman"/>
              </a:rPr>
              <a:t>to </a:t>
            </a:r>
            <a:r>
              <a:rPr lang="en-US" dirty="0" smtClean="0">
                <a:highlight>
                  <a:srgbClr val="FFFF00"/>
                </a:highlight>
                <a:ea typeface="Calibri"/>
                <a:cs typeface="Times New Roman"/>
              </a:rPr>
              <a:t>establish </a:t>
            </a:r>
            <a:r>
              <a:rPr lang="en-US" dirty="0">
                <a:highlight>
                  <a:srgbClr val="FFFF00"/>
                </a:highlight>
                <a:ea typeface="Calibri"/>
                <a:cs typeface="Times New Roman"/>
              </a:rPr>
              <a:t>a controlling idea about</a:t>
            </a:r>
            <a:r>
              <a:rPr lang="en-US" dirty="0">
                <a:ea typeface="Calibri"/>
                <a:cs typeface="Times New Roman"/>
              </a:rPr>
              <a:t> </a:t>
            </a:r>
            <a:r>
              <a:rPr lang="en-US" dirty="0" smtClean="0">
                <a:highlight>
                  <a:srgbClr val="00FF00"/>
                </a:highlight>
                <a:ea typeface="Calibri"/>
                <a:cs typeface="Times New Roman"/>
              </a:rPr>
              <a:t>goals*.</a:t>
            </a:r>
            <a:r>
              <a:rPr lang="en-US" dirty="0" smtClean="0">
                <a:ea typeface="Calibri"/>
                <a:cs typeface="Times New Roman"/>
              </a:rPr>
              <a:t> </a:t>
            </a:r>
            <a:r>
              <a:rPr lang="en-US" dirty="0">
                <a:highlight>
                  <a:srgbClr val="FFFF00"/>
                </a:highlight>
                <a:ea typeface="Calibri"/>
                <a:cs typeface="Times New Roman"/>
              </a:rPr>
              <a:t>Develop your controlling idea</a:t>
            </a:r>
            <a:endParaRPr lang="en-US" dirty="0">
              <a:ea typeface="Calibri"/>
              <a:cs typeface="Times New Roman"/>
            </a:endParaRPr>
          </a:p>
          <a:p>
            <a:pPr marL="0" marR="0" indent="0">
              <a:lnSpc>
                <a:spcPct val="115000"/>
              </a:lnSpc>
              <a:spcBef>
                <a:spcPts val="0"/>
              </a:spcBef>
              <a:spcAft>
                <a:spcPts val="0"/>
              </a:spcAft>
              <a:buNone/>
            </a:pPr>
            <a:r>
              <a:rPr lang="en-US" dirty="0">
                <a:ea typeface="Calibri"/>
                <a:cs typeface="Times New Roman"/>
              </a:rPr>
              <a:t>using </a:t>
            </a:r>
            <a:r>
              <a:rPr lang="en-US" dirty="0">
                <a:highlight>
                  <a:srgbClr val="FFFF00"/>
                </a:highlight>
                <a:ea typeface="Calibri"/>
                <a:cs typeface="Times New Roman"/>
              </a:rPr>
              <a:t>specific examples and details from each passage</a:t>
            </a:r>
            <a:r>
              <a:rPr lang="en-US" dirty="0">
                <a:ea typeface="Calibri"/>
                <a:cs typeface="Times New Roman"/>
              </a:rPr>
              <a:t>.</a:t>
            </a:r>
          </a:p>
          <a:p>
            <a:endParaRPr lang="en-US" dirty="0"/>
          </a:p>
        </p:txBody>
      </p:sp>
    </p:spTree>
    <p:extLst>
      <p:ext uri="{BB962C8B-B14F-4D97-AF65-F5344CB8AC3E}">
        <p14:creationId xmlns:p14="http://schemas.microsoft.com/office/powerpoint/2010/main" val="588026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42"/>
            <a:ext cx="8229600" cy="715962"/>
          </a:xfrm>
        </p:spPr>
        <p:txBody>
          <a:bodyPr>
            <a:normAutofit fontScale="90000"/>
          </a:bodyPr>
          <a:lstStyle/>
          <a:p>
            <a:endParaRPr lang="en-US" b="1" dirty="0">
              <a:solidFill>
                <a:srgbClr val="C00000"/>
              </a:solidFill>
            </a:endParaRPr>
          </a:p>
        </p:txBody>
      </p:sp>
      <p:sp>
        <p:nvSpPr>
          <p:cNvPr id="3" name="Content Placeholder 2"/>
          <p:cNvSpPr>
            <a:spLocks noGrp="1"/>
          </p:cNvSpPr>
          <p:nvPr>
            <p:ph sz="half" idx="1"/>
          </p:nvPr>
        </p:nvSpPr>
        <p:spPr>
          <a:xfrm>
            <a:off x="304800" y="2209800"/>
            <a:ext cx="8610600" cy="3916363"/>
          </a:xfrm>
        </p:spPr>
        <p:txBody>
          <a:bodyPr>
            <a:normAutofit fontScale="47500" lnSpcReduction="20000"/>
          </a:bodyPr>
          <a:lstStyle/>
          <a:p>
            <a:pPr marL="0" indent="0">
              <a:buNone/>
            </a:pPr>
            <a:r>
              <a:rPr lang="en-US" b="1" dirty="0" smtClean="0"/>
              <a:t>Warm UP</a:t>
            </a:r>
            <a:r>
              <a:rPr lang="en-US" dirty="0" smtClean="0"/>
              <a:t>:</a:t>
            </a:r>
          </a:p>
          <a:p>
            <a:pPr marL="0" indent="0">
              <a:buNone/>
            </a:pPr>
            <a:r>
              <a:rPr lang="en-US" sz="5100" dirty="0" smtClean="0"/>
              <a:t>Under DISCUSSION NOTES:</a:t>
            </a:r>
          </a:p>
          <a:p>
            <a:pPr marL="514350" indent="-514350">
              <a:buAutoNum type="arabicParenR"/>
            </a:pPr>
            <a:r>
              <a:rPr lang="en-US" sz="5100" dirty="0" smtClean="0"/>
              <a:t>Rewrite the following quote: </a:t>
            </a:r>
            <a:r>
              <a:rPr lang="en-US" sz="5100" b="1" dirty="0" smtClean="0">
                <a:solidFill>
                  <a:srgbClr val="C00000"/>
                </a:solidFill>
              </a:rPr>
              <a:t>“The human heart has ever dreamed of a fairer world than the one it knows.” ― Carleton Noyes</a:t>
            </a:r>
          </a:p>
          <a:p>
            <a:pPr marL="514350" indent="-514350">
              <a:buAutoNum type="arabicParenR"/>
            </a:pPr>
            <a:r>
              <a:rPr lang="en-US" sz="5100" dirty="0" smtClean="0"/>
              <a:t>Interpret the quote in your own words</a:t>
            </a:r>
          </a:p>
          <a:p>
            <a:pPr marL="514350" indent="-514350">
              <a:buAutoNum type="arabicParenR"/>
            </a:pPr>
            <a:r>
              <a:rPr lang="en-US" sz="5100" dirty="0" smtClean="0"/>
              <a:t>Explain how </a:t>
            </a:r>
            <a:r>
              <a:rPr lang="en-US" sz="5100" b="1" dirty="0" smtClean="0">
                <a:solidFill>
                  <a:schemeClr val="tx2"/>
                </a:solidFill>
              </a:rPr>
              <a:t>“</a:t>
            </a:r>
            <a:r>
              <a:rPr lang="en-US" sz="5100" b="1" smtClean="0">
                <a:solidFill>
                  <a:schemeClr val="tx2"/>
                </a:solidFill>
              </a:rPr>
              <a:t>The Necklace,” </a:t>
            </a:r>
            <a:r>
              <a:rPr lang="en-US" sz="5100" b="1" dirty="0" smtClean="0">
                <a:solidFill>
                  <a:schemeClr val="tx2"/>
                </a:solidFill>
              </a:rPr>
              <a:t>by Guy </a:t>
            </a:r>
            <a:r>
              <a:rPr lang="en-US" sz="5100" b="1" smtClean="0">
                <a:solidFill>
                  <a:schemeClr val="tx2"/>
                </a:solidFill>
              </a:rPr>
              <a:t>de Maupassant, </a:t>
            </a:r>
            <a:r>
              <a:rPr lang="en-US" sz="5100" dirty="0" smtClean="0"/>
              <a:t>or </a:t>
            </a:r>
            <a:r>
              <a:rPr lang="en-US" sz="5100" b="1" smtClean="0">
                <a:solidFill>
                  <a:schemeClr val="accent2">
                    <a:lumMod val="50000"/>
                  </a:schemeClr>
                </a:solidFill>
              </a:rPr>
              <a:t>“Fences,” </a:t>
            </a:r>
            <a:r>
              <a:rPr lang="en-US" sz="5100" b="1" dirty="0" smtClean="0">
                <a:solidFill>
                  <a:schemeClr val="accent2">
                    <a:lumMod val="50000"/>
                  </a:schemeClr>
                </a:solidFill>
              </a:rPr>
              <a:t>by </a:t>
            </a:r>
            <a:r>
              <a:rPr lang="en-US" sz="5100" b="1" smtClean="0">
                <a:solidFill>
                  <a:schemeClr val="accent2">
                    <a:lumMod val="50000"/>
                  </a:schemeClr>
                </a:solidFill>
              </a:rPr>
              <a:t>August Wilson, </a:t>
            </a:r>
            <a:r>
              <a:rPr lang="en-US" sz="5100" dirty="0" smtClean="0"/>
              <a:t>supports your interpretation</a:t>
            </a:r>
          </a:p>
          <a:p>
            <a:pPr marL="514350" indent="-514350">
              <a:buAutoNum type="arabicParenR"/>
            </a:pPr>
            <a:r>
              <a:rPr lang="en-US" sz="5100" dirty="0" smtClean="0"/>
              <a:t>Label the LITERARY ELEMENT you see evident in your explanation</a:t>
            </a:r>
          </a:p>
          <a:p>
            <a:pPr marL="514350" indent="-514350">
              <a:buAutoNum type="arabicParenR"/>
            </a:pPr>
            <a:r>
              <a:rPr lang="en-US" sz="5100" dirty="0" smtClean="0"/>
              <a:t>Write the TAG of another work of literature which would ALSO support your interpretation</a:t>
            </a:r>
          </a:p>
          <a:p>
            <a:pPr marL="0" indent="0">
              <a:buNone/>
            </a:pPr>
            <a:endParaRPr lang="en-US" sz="4600" dirty="0"/>
          </a:p>
          <a:p>
            <a:endParaRPr lang="en-US" dirty="0"/>
          </a:p>
        </p:txBody>
      </p:sp>
      <p:sp>
        <p:nvSpPr>
          <p:cNvPr id="4" name="Content Placeholder 3"/>
          <p:cNvSpPr>
            <a:spLocks noGrp="1"/>
          </p:cNvSpPr>
          <p:nvPr>
            <p:ph sz="half" idx="2"/>
          </p:nvPr>
        </p:nvSpPr>
        <p:spPr>
          <a:xfrm>
            <a:off x="381000" y="685801"/>
            <a:ext cx="8534400" cy="1371600"/>
          </a:xfrm>
          <a:ln w="3175" cap="rnd" cmpd="dbl">
            <a:solidFill>
              <a:schemeClr val="tx2">
                <a:lumMod val="75000"/>
              </a:schemeClr>
            </a:solidFill>
          </a:ln>
        </p:spPr>
        <p:txBody>
          <a:bodyPr>
            <a:normAutofit fontScale="47500" lnSpcReduction="20000"/>
          </a:bodyPr>
          <a:lstStyle/>
          <a:p>
            <a:pPr marL="0" indent="0">
              <a:buNone/>
            </a:pPr>
            <a:r>
              <a:rPr lang="en-US" b="1" dirty="0" smtClean="0"/>
              <a:t>Learning Targets:</a:t>
            </a:r>
          </a:p>
          <a:p>
            <a:r>
              <a:rPr lang="en-US" dirty="0" smtClean="0"/>
              <a:t>I can read with purpose</a:t>
            </a:r>
          </a:p>
          <a:p>
            <a:r>
              <a:rPr lang="en-US" dirty="0" smtClean="0"/>
              <a:t>I can respond to ideas with CLAIM BASED EVIDENCE</a:t>
            </a:r>
          </a:p>
        </p:txBody>
      </p:sp>
    </p:spTree>
    <p:extLst>
      <p:ext uri="{BB962C8B-B14F-4D97-AF65-F5344CB8AC3E}">
        <p14:creationId xmlns:p14="http://schemas.microsoft.com/office/powerpoint/2010/main" val="2113241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Lens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Guidelines: Be sure to: </a:t>
            </a:r>
            <a:r>
              <a:rPr lang="en-US" dirty="0"/>
              <a:t/>
            </a:r>
            <a:br>
              <a:rPr lang="en-US" dirty="0"/>
            </a:br>
            <a:r>
              <a:rPr lang="en-US" dirty="0"/>
              <a:t>~ Provide a valid interpretation of the critical lens that clearly establishes the criteria for analysis</a:t>
            </a:r>
            <a:br>
              <a:rPr lang="en-US" dirty="0"/>
            </a:br>
            <a:r>
              <a:rPr lang="en-US" dirty="0"/>
              <a:t>~ Indicate whether you agree </a:t>
            </a:r>
            <a:r>
              <a:rPr lang="en-US" i="1" dirty="0"/>
              <a:t>or</a:t>
            </a:r>
            <a:r>
              <a:rPr lang="en-US" dirty="0"/>
              <a:t> disagree with the statement as you have interpreted it</a:t>
            </a:r>
            <a:br>
              <a:rPr lang="en-US" dirty="0"/>
            </a:br>
            <a:r>
              <a:rPr lang="en-US" dirty="0"/>
              <a:t>~ Choose </a:t>
            </a:r>
            <a:r>
              <a:rPr lang="en-US" i="1" dirty="0"/>
              <a:t>two</a:t>
            </a:r>
            <a:r>
              <a:rPr lang="en-US" dirty="0"/>
              <a:t> works you have read that you believe best support your opinion</a:t>
            </a:r>
            <a:br>
              <a:rPr lang="en-US" dirty="0"/>
            </a:br>
            <a:r>
              <a:rPr lang="en-US" dirty="0"/>
              <a:t>~ Use the criteria suggested by the critical lens to analyze the works you have chosen</a:t>
            </a:r>
            <a:br>
              <a:rPr lang="en-US" dirty="0"/>
            </a:br>
            <a:r>
              <a:rPr lang="en-US" dirty="0"/>
              <a:t>~ Avoid plot summary. Instead, use specific references to appropriate literary elements (for example: theme, characterization, setting, point of view) to develop your analysis</a:t>
            </a:r>
            <a:br>
              <a:rPr lang="en-US" dirty="0"/>
            </a:br>
            <a:r>
              <a:rPr lang="en-US" dirty="0"/>
              <a:t>~ Organize your ideas in a unified and coherent manner</a:t>
            </a:r>
            <a:br>
              <a:rPr lang="en-US" dirty="0"/>
            </a:br>
            <a:r>
              <a:rPr lang="en-US" dirty="0"/>
              <a:t>~ Specify the titles and authors of the literature you choose</a:t>
            </a:r>
            <a:br>
              <a:rPr lang="en-US" dirty="0"/>
            </a:br>
            <a:r>
              <a:rPr lang="en-US" dirty="0"/>
              <a:t>~ Follow the conventions of standard written English</a:t>
            </a:r>
          </a:p>
        </p:txBody>
      </p:sp>
    </p:spTree>
    <p:extLst>
      <p:ext uri="{BB962C8B-B14F-4D97-AF65-F5344CB8AC3E}">
        <p14:creationId xmlns:p14="http://schemas.microsoft.com/office/powerpoint/2010/main" val="3887564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42"/>
            <a:ext cx="8229600" cy="715962"/>
          </a:xfrm>
        </p:spPr>
        <p:txBody>
          <a:bodyPr>
            <a:normAutofit fontScale="90000"/>
          </a:bodyPr>
          <a:lstStyle/>
          <a:p>
            <a:endParaRPr lang="en-US" b="1" dirty="0">
              <a:solidFill>
                <a:srgbClr val="C00000"/>
              </a:solidFill>
            </a:endParaRPr>
          </a:p>
        </p:txBody>
      </p:sp>
      <p:sp>
        <p:nvSpPr>
          <p:cNvPr id="3" name="Content Placeholder 2"/>
          <p:cNvSpPr>
            <a:spLocks noGrp="1"/>
          </p:cNvSpPr>
          <p:nvPr>
            <p:ph sz="half" idx="1"/>
          </p:nvPr>
        </p:nvSpPr>
        <p:spPr>
          <a:xfrm>
            <a:off x="304800" y="1600200"/>
            <a:ext cx="8610600" cy="5105400"/>
          </a:xfrm>
        </p:spPr>
        <p:txBody>
          <a:bodyPr>
            <a:normAutofit fontScale="32500" lnSpcReduction="20000"/>
          </a:bodyPr>
          <a:lstStyle/>
          <a:p>
            <a:pPr marL="0" indent="0">
              <a:buNone/>
            </a:pPr>
            <a:r>
              <a:rPr lang="en-US" b="1" dirty="0" smtClean="0"/>
              <a:t>Warm UP</a:t>
            </a:r>
            <a:r>
              <a:rPr lang="en-US" dirty="0" smtClean="0"/>
              <a:t>:</a:t>
            </a:r>
          </a:p>
          <a:p>
            <a:pPr marL="0" indent="0">
              <a:buNone/>
            </a:pPr>
            <a:r>
              <a:rPr lang="en-US" sz="5100" dirty="0" smtClean="0"/>
              <a:t>Under DISCUSSION NOTES:</a:t>
            </a:r>
          </a:p>
          <a:p>
            <a:pPr marL="514350" indent="-514350">
              <a:buAutoNum type="arabicParenR"/>
            </a:pPr>
            <a:r>
              <a:rPr lang="en-US" sz="5100" dirty="0" smtClean="0"/>
              <a:t>Reflect on how the following statement about discipline applies to you –</a:t>
            </a:r>
          </a:p>
          <a:p>
            <a:pPr marL="0" indent="0">
              <a:buNone/>
            </a:pPr>
            <a:endParaRPr lang="en-US" sz="5100" b="1" dirty="0"/>
          </a:p>
          <a:p>
            <a:pPr marL="0" indent="0">
              <a:buNone/>
            </a:pPr>
            <a:r>
              <a:rPr lang="en-US" sz="8600" b="1" dirty="0" smtClean="0">
                <a:solidFill>
                  <a:srgbClr val="002060"/>
                </a:solidFill>
              </a:rPr>
              <a:t>In the journey toward mastery, discipline is the path, which leads to total artistic freedom. With clear purpose, hours and days are spent practicing over the course of years, in isolation, developing the skills, technique, and knowledge that give both power and ease to expression. What begins as a struggle, a challenge, a chore, evolves into a ritual, a daily rhythm, a source of confidence and calm. No discipline seems pleasant at the time, but painful. Later on, however, it produces a harvest of rewards for those who have been trained by it. The path to discipline is a life long journey. </a:t>
            </a:r>
            <a:r>
              <a:rPr lang="en-US" sz="5900" b="1" dirty="0" smtClean="0"/>
              <a:t>(</a:t>
            </a:r>
            <a:r>
              <a:rPr lang="en-US" sz="5900" b="1" dirty="0" err="1" smtClean="0"/>
              <a:t>Karine</a:t>
            </a:r>
            <a:r>
              <a:rPr lang="en-US" sz="5900" b="1" dirty="0" smtClean="0"/>
              <a:t> Stone and John Ra)</a:t>
            </a:r>
          </a:p>
          <a:p>
            <a:pPr marL="0" indent="0">
              <a:buNone/>
            </a:pPr>
            <a:endParaRPr lang="en-US" sz="5900" b="1" dirty="0"/>
          </a:p>
          <a:p>
            <a:endParaRPr lang="en-US" dirty="0"/>
          </a:p>
        </p:txBody>
      </p:sp>
      <p:sp>
        <p:nvSpPr>
          <p:cNvPr id="4" name="Content Placeholder 3"/>
          <p:cNvSpPr>
            <a:spLocks noGrp="1"/>
          </p:cNvSpPr>
          <p:nvPr>
            <p:ph sz="half" idx="2"/>
          </p:nvPr>
        </p:nvSpPr>
        <p:spPr>
          <a:xfrm>
            <a:off x="381000" y="685801"/>
            <a:ext cx="8534400" cy="761999"/>
          </a:xfrm>
          <a:ln w="3175" cap="rnd" cmpd="dbl">
            <a:solidFill>
              <a:schemeClr val="tx2">
                <a:lumMod val="75000"/>
              </a:schemeClr>
            </a:solidFill>
          </a:ln>
        </p:spPr>
        <p:txBody>
          <a:bodyPr>
            <a:normAutofit fontScale="32500" lnSpcReduction="20000"/>
          </a:bodyPr>
          <a:lstStyle/>
          <a:p>
            <a:pPr marL="0" indent="0">
              <a:buNone/>
            </a:pPr>
            <a:r>
              <a:rPr lang="en-US" b="1" dirty="0" smtClean="0"/>
              <a:t>Learning Targets:</a:t>
            </a:r>
          </a:p>
          <a:p>
            <a:r>
              <a:rPr lang="en-US" dirty="0" smtClean="0"/>
              <a:t>I can read with purpose</a:t>
            </a:r>
          </a:p>
          <a:p>
            <a:r>
              <a:rPr lang="en-US" dirty="0" smtClean="0"/>
              <a:t>I can understand the motivations of a character</a:t>
            </a:r>
          </a:p>
          <a:p>
            <a:r>
              <a:rPr lang="en-US" dirty="0" smtClean="0"/>
              <a:t>I can respond to ideas with CLAIM BASED EVIDENCE</a:t>
            </a:r>
          </a:p>
        </p:txBody>
      </p:sp>
    </p:spTree>
    <p:extLst>
      <p:ext uri="{BB962C8B-B14F-4D97-AF65-F5344CB8AC3E}">
        <p14:creationId xmlns:p14="http://schemas.microsoft.com/office/powerpoint/2010/main" val="3031938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26</a:t>
            </a:r>
            <a:endParaRPr lang="en-US" dirty="0"/>
          </a:p>
        </p:txBody>
      </p:sp>
      <p:sp>
        <p:nvSpPr>
          <p:cNvPr id="3" name="Content Placeholder 2"/>
          <p:cNvSpPr>
            <a:spLocks noGrp="1"/>
          </p:cNvSpPr>
          <p:nvPr>
            <p:ph idx="1"/>
          </p:nvPr>
        </p:nvSpPr>
        <p:spPr/>
        <p:txBody>
          <a:bodyPr/>
          <a:lstStyle/>
          <a:p>
            <a:r>
              <a:rPr lang="en-US" dirty="0" smtClean="0"/>
              <a:t>Please review your comments on your “GOALS” paragraph – write down one area in which you will continue to discipline yourself as we get closer to August 13.</a:t>
            </a:r>
            <a:endParaRPr lang="en-US" dirty="0"/>
          </a:p>
        </p:txBody>
      </p:sp>
    </p:spTree>
    <p:extLst>
      <p:ext uri="{BB962C8B-B14F-4D97-AF65-F5344CB8AC3E}">
        <p14:creationId xmlns:p14="http://schemas.microsoft.com/office/powerpoint/2010/main" val="930578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 y="304800"/>
            <a:ext cx="9123947" cy="6661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388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 for </a:t>
            </a:r>
            <a:r>
              <a:rPr lang="en-US" i="1" dirty="0" smtClean="0"/>
              <a:t>Fences</a:t>
            </a:r>
            <a:endParaRPr lang="en-US" i="1" dirty="0"/>
          </a:p>
        </p:txBody>
      </p:sp>
      <p:sp>
        <p:nvSpPr>
          <p:cNvPr id="3" name="Content Placeholder 2"/>
          <p:cNvSpPr>
            <a:spLocks noGrp="1"/>
          </p:cNvSpPr>
          <p:nvPr>
            <p:ph idx="1"/>
          </p:nvPr>
        </p:nvSpPr>
        <p:spPr/>
        <p:txBody>
          <a:bodyPr/>
          <a:lstStyle/>
          <a:p>
            <a:r>
              <a:rPr lang="en-US" dirty="0">
                <a:hlinkClick r:id="rId3"/>
              </a:rPr>
              <a:t>Ghetto Child </a:t>
            </a:r>
            <a:r>
              <a:rPr lang="en-US" dirty="0"/>
              <a:t>by </a:t>
            </a:r>
            <a:r>
              <a:rPr lang="en-US" dirty="0" err="1"/>
              <a:t>Shamekia</a:t>
            </a:r>
            <a:r>
              <a:rPr lang="en-US" dirty="0"/>
              <a:t> Copeland</a:t>
            </a:r>
          </a:p>
          <a:p>
            <a:pPr lvl="1"/>
            <a:r>
              <a:rPr lang="en-US" dirty="0"/>
              <a:t>Develop a controlling idea about adversity (hardship) from Passage 1 (Fences) and Passage 2 (Ghetto Child).</a:t>
            </a:r>
          </a:p>
          <a:p>
            <a:r>
              <a:rPr lang="en-US" dirty="0" smtClean="0"/>
              <a:t>How does poverty play a role in the struggles of the </a:t>
            </a:r>
            <a:r>
              <a:rPr lang="en-US" dirty="0" err="1" smtClean="0"/>
              <a:t>Maxson</a:t>
            </a:r>
            <a:r>
              <a:rPr lang="en-US" dirty="0" smtClean="0"/>
              <a:t> family? </a:t>
            </a:r>
            <a:endParaRPr lang="en-US" dirty="0"/>
          </a:p>
          <a:p>
            <a:r>
              <a:rPr lang="en-US" dirty="0" smtClean="0"/>
              <a:t>How might Cory change the cycle of poverty within the </a:t>
            </a:r>
            <a:r>
              <a:rPr lang="en-US" dirty="0" err="1" smtClean="0"/>
              <a:t>Maxson</a:t>
            </a:r>
            <a:r>
              <a:rPr lang="en-US" dirty="0" smtClean="0"/>
              <a:t> family?</a:t>
            </a:r>
          </a:p>
        </p:txBody>
      </p:sp>
    </p:spTree>
    <p:extLst>
      <p:ext uri="{BB962C8B-B14F-4D97-AF65-F5344CB8AC3E}">
        <p14:creationId xmlns:p14="http://schemas.microsoft.com/office/powerpoint/2010/main" val="357763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715962"/>
          </a:xfrm>
        </p:spPr>
        <p:txBody>
          <a:bodyPr>
            <a:normAutofit fontScale="90000"/>
          </a:bodyPr>
          <a:lstStyle/>
          <a:p>
            <a:r>
              <a:rPr lang="en-US" dirty="0" smtClean="0"/>
              <a:t>Notice?? Wonder?</a:t>
            </a:r>
            <a:endParaRPr lang="en-US"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532"/>
          <a:stretch/>
        </p:blipFill>
        <p:spPr bwMode="auto">
          <a:xfrm>
            <a:off x="304800" y="791033"/>
            <a:ext cx="4267200" cy="605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a:hlinkClick r:id="rId4"/>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800600" y="701177"/>
            <a:ext cx="424266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9508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42"/>
            <a:ext cx="8229600" cy="715962"/>
          </a:xfrm>
        </p:spPr>
        <p:txBody>
          <a:bodyPr>
            <a:normAutofit fontScale="90000"/>
          </a:bodyPr>
          <a:lstStyle/>
          <a:p>
            <a:endParaRPr lang="en-US" b="1" dirty="0">
              <a:solidFill>
                <a:srgbClr val="C00000"/>
              </a:solidFill>
            </a:endParaRPr>
          </a:p>
        </p:txBody>
      </p:sp>
      <p:sp>
        <p:nvSpPr>
          <p:cNvPr id="3" name="Content Placeholder 2"/>
          <p:cNvSpPr>
            <a:spLocks noGrp="1"/>
          </p:cNvSpPr>
          <p:nvPr>
            <p:ph sz="half" idx="1"/>
          </p:nvPr>
        </p:nvSpPr>
        <p:spPr>
          <a:xfrm>
            <a:off x="304800" y="2209800"/>
            <a:ext cx="8610600" cy="3916363"/>
          </a:xfrm>
        </p:spPr>
        <p:txBody>
          <a:bodyPr>
            <a:normAutofit fontScale="47500" lnSpcReduction="20000"/>
          </a:bodyPr>
          <a:lstStyle/>
          <a:p>
            <a:pPr marL="0" indent="0">
              <a:buNone/>
            </a:pPr>
            <a:r>
              <a:rPr lang="en-US" b="1" dirty="0" smtClean="0"/>
              <a:t>Warm UP</a:t>
            </a:r>
            <a:r>
              <a:rPr lang="en-US" dirty="0" smtClean="0"/>
              <a:t>:</a:t>
            </a:r>
          </a:p>
          <a:p>
            <a:pPr marL="0" indent="0">
              <a:buNone/>
            </a:pPr>
            <a:r>
              <a:rPr lang="en-US" sz="5100" dirty="0" smtClean="0"/>
              <a:t>Under DISCUSSION NOTES:</a:t>
            </a:r>
          </a:p>
          <a:p>
            <a:pPr marL="514350" indent="-514350">
              <a:buAutoNum type="arabicParenR"/>
            </a:pPr>
            <a:r>
              <a:rPr lang="en-US" sz="5100" dirty="0" smtClean="0"/>
              <a:t>Rewrite the following quote: </a:t>
            </a:r>
            <a:r>
              <a:rPr lang="en-US" sz="5100" b="1" dirty="0" smtClean="0">
                <a:solidFill>
                  <a:srgbClr val="C00000"/>
                </a:solidFill>
              </a:rPr>
              <a:t>“The right good book is always a book of travel; it is about a life’s journey .” ― HM Tomlinson</a:t>
            </a:r>
          </a:p>
          <a:p>
            <a:pPr marL="514350" indent="-514350">
              <a:buAutoNum type="arabicParenR"/>
            </a:pPr>
            <a:r>
              <a:rPr lang="en-US" sz="5100" dirty="0" smtClean="0"/>
              <a:t>Interpret the quote in your own words</a:t>
            </a:r>
          </a:p>
          <a:p>
            <a:pPr marL="514350" indent="-514350">
              <a:buAutoNum type="arabicParenR"/>
            </a:pPr>
            <a:r>
              <a:rPr lang="en-US" sz="5100" dirty="0" smtClean="0"/>
              <a:t>Explain how “The Necklace” by Guy de Maupassant supports your interpretation</a:t>
            </a:r>
          </a:p>
          <a:p>
            <a:pPr marL="514350" indent="-514350">
              <a:buAutoNum type="arabicParenR"/>
            </a:pPr>
            <a:r>
              <a:rPr lang="en-US" sz="5100" dirty="0" smtClean="0"/>
              <a:t>Label the LITERARY ELEMENT you see evident in your explanation</a:t>
            </a:r>
          </a:p>
          <a:p>
            <a:pPr marL="514350" indent="-514350">
              <a:buAutoNum type="arabicParenR"/>
            </a:pPr>
            <a:r>
              <a:rPr lang="en-US" sz="5100" dirty="0" smtClean="0"/>
              <a:t>Write the TAG of another work of literature which would ALSO support your interpretation</a:t>
            </a:r>
          </a:p>
          <a:p>
            <a:pPr marL="0" indent="0">
              <a:buNone/>
            </a:pPr>
            <a:endParaRPr lang="en-US" sz="4600" dirty="0"/>
          </a:p>
          <a:p>
            <a:endParaRPr lang="en-US" dirty="0"/>
          </a:p>
        </p:txBody>
      </p:sp>
      <p:sp>
        <p:nvSpPr>
          <p:cNvPr id="4" name="Content Placeholder 3"/>
          <p:cNvSpPr>
            <a:spLocks noGrp="1"/>
          </p:cNvSpPr>
          <p:nvPr>
            <p:ph sz="half" idx="2"/>
          </p:nvPr>
        </p:nvSpPr>
        <p:spPr>
          <a:xfrm>
            <a:off x="381000" y="685801"/>
            <a:ext cx="8534400" cy="1371600"/>
          </a:xfrm>
          <a:ln w="3175" cap="rnd" cmpd="dbl">
            <a:solidFill>
              <a:schemeClr val="tx2">
                <a:lumMod val="75000"/>
              </a:schemeClr>
            </a:solidFill>
          </a:ln>
        </p:spPr>
        <p:txBody>
          <a:bodyPr>
            <a:normAutofit fontScale="47500" lnSpcReduction="20000"/>
          </a:bodyPr>
          <a:lstStyle/>
          <a:p>
            <a:pPr marL="0" indent="0">
              <a:buNone/>
            </a:pPr>
            <a:r>
              <a:rPr lang="en-US" b="1" dirty="0" smtClean="0"/>
              <a:t>Learning Targets:</a:t>
            </a:r>
          </a:p>
          <a:p>
            <a:r>
              <a:rPr lang="en-US" dirty="0" smtClean="0"/>
              <a:t>I can support my argument with CLAIM BASED EVIDENCE.</a:t>
            </a:r>
            <a:endParaRPr lang="en-US" dirty="0"/>
          </a:p>
          <a:p>
            <a:r>
              <a:rPr lang="en-US" dirty="0" smtClean="0"/>
              <a:t>I can write a well developed paragraph about ONE controlling Idea using specific details from a text.</a:t>
            </a:r>
            <a:endParaRPr lang="en-US" dirty="0"/>
          </a:p>
          <a:p>
            <a:r>
              <a:rPr lang="en-US" dirty="0" smtClean="0"/>
              <a:t>I can write a well developed paragraph about ONE Literary Technique using specific evidence from a text.</a:t>
            </a:r>
          </a:p>
        </p:txBody>
      </p:sp>
    </p:spTree>
    <p:extLst>
      <p:ext uri="{BB962C8B-B14F-4D97-AF65-F5344CB8AC3E}">
        <p14:creationId xmlns:p14="http://schemas.microsoft.com/office/powerpoint/2010/main" val="817090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Action of Act 1 Scenes 1 &amp; 2</a:t>
            </a:r>
            <a:endParaRPr lang="en-US" dirty="0"/>
          </a:p>
        </p:txBody>
      </p:sp>
      <p:sp>
        <p:nvSpPr>
          <p:cNvPr id="3" name="Text Placeholder 2"/>
          <p:cNvSpPr>
            <a:spLocks noGrp="1"/>
          </p:cNvSpPr>
          <p:nvPr>
            <p:ph type="body" idx="1"/>
          </p:nvPr>
        </p:nvSpPr>
        <p:spPr/>
        <p:txBody>
          <a:bodyPr>
            <a:normAutofit fontScale="92500"/>
          </a:bodyPr>
          <a:lstStyle/>
          <a:p>
            <a:r>
              <a:rPr lang="en-US" dirty="0" smtClean="0"/>
              <a:t>Scene 1				</a:t>
            </a:r>
            <a:endParaRPr lang="en-US" dirty="0"/>
          </a:p>
        </p:txBody>
      </p:sp>
      <p:sp>
        <p:nvSpPr>
          <p:cNvPr id="4" name="Content Placeholder 3"/>
          <p:cNvSpPr>
            <a:spLocks noGrp="1"/>
          </p:cNvSpPr>
          <p:nvPr>
            <p:ph sz="half" idx="2"/>
          </p:nvPr>
        </p:nvSpPr>
        <p:spPr/>
        <p:txBody>
          <a:bodyPr/>
          <a:lstStyle/>
          <a:p>
            <a:r>
              <a:rPr lang="en-US" dirty="0" smtClean="0"/>
              <a:t>Troy upset that he can’t drive the garbage truck</a:t>
            </a:r>
          </a:p>
          <a:p>
            <a:r>
              <a:rPr lang="en-US" dirty="0" smtClean="0"/>
              <a:t>Lyons asks Troy for $10</a:t>
            </a:r>
            <a:endParaRPr lang="en-US" dirty="0"/>
          </a:p>
        </p:txBody>
      </p:sp>
      <p:sp>
        <p:nvSpPr>
          <p:cNvPr id="5" name="Text Placeholder 4"/>
          <p:cNvSpPr>
            <a:spLocks noGrp="1"/>
          </p:cNvSpPr>
          <p:nvPr>
            <p:ph type="body" sz="quarter" idx="3"/>
          </p:nvPr>
        </p:nvSpPr>
        <p:spPr/>
        <p:txBody>
          <a:bodyPr/>
          <a:lstStyle/>
          <a:p>
            <a:r>
              <a:rPr lang="en-US" dirty="0" smtClean="0"/>
              <a:t>Scene 2</a:t>
            </a:r>
            <a:endParaRPr lang="en-US" dirty="0"/>
          </a:p>
        </p:txBody>
      </p:sp>
      <p:sp>
        <p:nvSpPr>
          <p:cNvPr id="6" name="Content Placeholder 5"/>
          <p:cNvSpPr>
            <a:spLocks noGrp="1"/>
          </p:cNvSpPr>
          <p:nvPr>
            <p:ph sz="quarter" idx="4"/>
          </p:nvPr>
        </p:nvSpPr>
        <p:spPr/>
        <p:txBody>
          <a:bodyPr/>
          <a:lstStyle/>
          <a:p>
            <a:r>
              <a:rPr lang="en-US" dirty="0" smtClean="0"/>
              <a:t>Troy uses Gabe’s money to pay for house “roof over my head”</a:t>
            </a:r>
            <a:endParaRPr lang="en-US" dirty="0"/>
          </a:p>
        </p:txBody>
      </p:sp>
    </p:spTree>
    <p:extLst>
      <p:ext uri="{BB962C8B-B14F-4D97-AF65-F5344CB8AC3E}">
        <p14:creationId xmlns:p14="http://schemas.microsoft.com/office/powerpoint/2010/main" val="1929883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609600"/>
            <a:ext cx="8001814"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Emotional Fences</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What fences exist between Troy and Lyons?	</a:t>
            </a:r>
            <a:endParaRPr lang="en-US" dirty="0"/>
          </a:p>
        </p:txBody>
      </p:sp>
      <p:sp>
        <p:nvSpPr>
          <p:cNvPr id="4" name="Content Placeholder 3"/>
          <p:cNvSpPr>
            <a:spLocks noGrp="1"/>
          </p:cNvSpPr>
          <p:nvPr>
            <p:ph sz="half" idx="2"/>
          </p:nvPr>
        </p:nvSpPr>
        <p:spPr>
          <a:xfrm>
            <a:off x="494119" y="2257006"/>
            <a:ext cx="4040188" cy="3951288"/>
          </a:xfrm>
        </p:spPr>
        <p:txBody>
          <a:bodyPr/>
          <a:lstStyle/>
          <a:p>
            <a:r>
              <a:rPr lang="en-US" dirty="0" smtClean="0"/>
              <a:t>Troy let Lyons down because Troy wasn’t there when he was growing up (Person vs Person-External)</a:t>
            </a:r>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dirty="0" smtClean="0"/>
              <a:t>What fences exist between Troy and Gabriel?</a:t>
            </a:r>
            <a:endParaRPr lang="en-US" dirty="0"/>
          </a:p>
        </p:txBody>
      </p:sp>
      <p:sp>
        <p:nvSpPr>
          <p:cNvPr id="6" name="Content Placeholder 5"/>
          <p:cNvSpPr>
            <a:spLocks noGrp="1"/>
          </p:cNvSpPr>
          <p:nvPr>
            <p:ph sz="quarter" idx="4"/>
          </p:nvPr>
        </p:nvSpPr>
        <p:spPr/>
        <p:txBody>
          <a:bodyPr/>
          <a:lstStyle/>
          <a:p>
            <a:r>
              <a:rPr lang="en-US" dirty="0" smtClean="0"/>
              <a:t>Troy feels like he used Gabe for the money, and he feels like less of a man (Troy vs his conscience/shame/manhood/pride)</a:t>
            </a:r>
            <a:endParaRPr lang="en-US" dirty="0"/>
          </a:p>
        </p:txBody>
      </p:sp>
    </p:spTree>
    <p:extLst>
      <p:ext uri="{BB962C8B-B14F-4D97-AF65-F5344CB8AC3E}">
        <p14:creationId xmlns:p14="http://schemas.microsoft.com/office/powerpoint/2010/main" val="1499420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81000" y="2209800"/>
            <a:ext cx="8610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16042"/>
            <a:ext cx="8229600" cy="715962"/>
          </a:xfrm>
        </p:spPr>
        <p:txBody>
          <a:bodyPr>
            <a:normAutofit fontScale="90000"/>
          </a:bodyPr>
          <a:lstStyle/>
          <a:p>
            <a:endParaRPr lang="en-US" b="1" dirty="0">
              <a:solidFill>
                <a:srgbClr val="C00000"/>
              </a:solidFill>
            </a:endParaRPr>
          </a:p>
        </p:txBody>
      </p:sp>
      <p:sp>
        <p:nvSpPr>
          <p:cNvPr id="3" name="Content Placeholder 2"/>
          <p:cNvSpPr>
            <a:spLocks noGrp="1"/>
          </p:cNvSpPr>
          <p:nvPr>
            <p:ph sz="half" idx="1"/>
          </p:nvPr>
        </p:nvSpPr>
        <p:spPr>
          <a:xfrm>
            <a:off x="304800" y="2209800"/>
            <a:ext cx="8610600" cy="3276600"/>
          </a:xfrm>
        </p:spPr>
        <p:txBody>
          <a:bodyPr>
            <a:normAutofit fontScale="55000" lnSpcReduction="20000"/>
          </a:bodyPr>
          <a:lstStyle/>
          <a:p>
            <a:pPr marL="0" indent="0">
              <a:buNone/>
            </a:pPr>
            <a:r>
              <a:rPr lang="en-US" b="1" dirty="0" smtClean="0"/>
              <a:t>Warm UP</a:t>
            </a:r>
            <a:r>
              <a:rPr lang="en-US" dirty="0" smtClean="0"/>
              <a:t>:</a:t>
            </a:r>
          </a:p>
          <a:p>
            <a:pPr marL="0" indent="0">
              <a:buNone/>
            </a:pPr>
            <a:r>
              <a:rPr lang="en-US" sz="5100" b="1" dirty="0" smtClean="0"/>
              <a:t>Following up with NOTES from yesterday about Main Action in the Scenes from Fences:</a:t>
            </a:r>
          </a:p>
          <a:p>
            <a:pPr marL="514350" indent="-514350">
              <a:buAutoNum type="arabicParenR"/>
            </a:pPr>
            <a:r>
              <a:rPr lang="en-US" sz="5100" b="1" dirty="0" smtClean="0"/>
              <a:t>What is the MAIN Action of Act 1 Scene 3</a:t>
            </a:r>
          </a:p>
          <a:p>
            <a:pPr marL="514350" indent="-514350">
              <a:buAutoNum type="arabicParenR"/>
            </a:pPr>
            <a:r>
              <a:rPr lang="en-US" sz="5100" b="1" dirty="0" smtClean="0"/>
              <a:t>Describe the “fence(s)” that exist between Troy and Cory</a:t>
            </a:r>
          </a:p>
          <a:p>
            <a:pPr marL="0" indent="0">
              <a:buNone/>
            </a:pPr>
            <a:r>
              <a:rPr lang="en-US" sz="5100" dirty="0" smtClean="0"/>
              <a:t> </a:t>
            </a:r>
          </a:p>
          <a:p>
            <a:pPr marL="0" indent="0">
              <a:buNone/>
            </a:pPr>
            <a:endParaRPr lang="en-US" sz="4600" dirty="0"/>
          </a:p>
          <a:p>
            <a:endParaRPr lang="en-US" dirty="0"/>
          </a:p>
        </p:txBody>
      </p:sp>
      <p:sp>
        <p:nvSpPr>
          <p:cNvPr id="4" name="Content Placeholder 3"/>
          <p:cNvSpPr>
            <a:spLocks noGrp="1"/>
          </p:cNvSpPr>
          <p:nvPr>
            <p:ph sz="half" idx="2"/>
          </p:nvPr>
        </p:nvSpPr>
        <p:spPr>
          <a:xfrm>
            <a:off x="381000" y="685801"/>
            <a:ext cx="8534400" cy="1371600"/>
          </a:xfrm>
          <a:ln w="3175" cap="rnd" cmpd="dbl">
            <a:solidFill>
              <a:schemeClr val="tx2">
                <a:lumMod val="75000"/>
              </a:schemeClr>
            </a:solidFill>
          </a:ln>
        </p:spPr>
        <p:txBody>
          <a:bodyPr>
            <a:normAutofit fontScale="55000" lnSpcReduction="20000"/>
          </a:bodyPr>
          <a:lstStyle/>
          <a:p>
            <a:pPr marL="0" indent="0">
              <a:buNone/>
            </a:pPr>
            <a:r>
              <a:rPr lang="en-US" b="1" dirty="0" smtClean="0"/>
              <a:t>Learning Targets:</a:t>
            </a:r>
          </a:p>
          <a:p>
            <a:r>
              <a:rPr lang="en-US" dirty="0" smtClean="0"/>
              <a:t>I can express my understanding of an important event in a literary work.</a:t>
            </a:r>
            <a:endParaRPr lang="en-US" dirty="0"/>
          </a:p>
          <a:p>
            <a:r>
              <a:rPr lang="en-US" dirty="0" smtClean="0"/>
              <a:t>I can determine a plan of action to prepare for August 13.</a:t>
            </a:r>
          </a:p>
          <a:p>
            <a:r>
              <a:rPr lang="en-US" dirty="0" smtClean="0"/>
              <a:t>I can write a well developed introductory paragraph for a Critical Lens statement.</a:t>
            </a:r>
            <a:endParaRPr lang="en-US" dirty="0"/>
          </a:p>
          <a:p>
            <a:r>
              <a:rPr lang="en-US" dirty="0" smtClean="0"/>
              <a:t>I can read with purpose and tone.</a:t>
            </a:r>
          </a:p>
        </p:txBody>
      </p:sp>
    </p:spTree>
    <p:extLst>
      <p:ext uri="{BB962C8B-B14F-4D97-AF65-F5344CB8AC3E}">
        <p14:creationId xmlns:p14="http://schemas.microsoft.com/office/powerpoint/2010/main" val="1567976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28 – Critical Lens</a:t>
            </a:r>
            <a:endParaRPr lang="en-US" dirty="0"/>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268714"/>
            <a:ext cx="8686800" cy="5318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3048000"/>
            <a:ext cx="8001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5800" y="3048000"/>
            <a:ext cx="7620000" cy="830997"/>
          </a:xfrm>
          <a:prstGeom prst="rect">
            <a:avLst/>
          </a:prstGeom>
          <a:noFill/>
        </p:spPr>
        <p:txBody>
          <a:bodyPr wrap="square" rtlCol="0">
            <a:spAutoFit/>
          </a:bodyPr>
          <a:lstStyle/>
          <a:p>
            <a:r>
              <a:rPr lang="en-US" sz="2400" b="1" dirty="0" smtClean="0">
                <a:solidFill>
                  <a:schemeClr val="bg1"/>
                </a:solidFill>
              </a:rPr>
              <a:t>“To gain that which is worth having, it may be necessary to lose everything else.” –Bernadette Devlin</a:t>
            </a:r>
            <a:endParaRPr lang="en-US" sz="2400" b="1" dirty="0">
              <a:solidFill>
                <a:schemeClr val="bg1"/>
              </a:solidFill>
            </a:endParaRPr>
          </a:p>
        </p:txBody>
      </p:sp>
    </p:spTree>
    <p:extLst>
      <p:ext uri="{BB962C8B-B14F-4D97-AF65-F5344CB8AC3E}">
        <p14:creationId xmlns:p14="http://schemas.microsoft.com/office/powerpoint/2010/main" val="951855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smtClean="0">
                <a:solidFill>
                  <a:schemeClr val="accent1"/>
                </a:solidFill>
              </a:rPr>
              <a:t>R</a:t>
            </a:r>
            <a:r>
              <a:rPr lang="en-US" b="1" dirty="0" smtClean="0">
                <a:solidFill>
                  <a:srgbClr val="00B050"/>
                </a:solidFill>
              </a:rPr>
              <a:t>E</a:t>
            </a:r>
            <a:r>
              <a:rPr lang="en-US" b="1" dirty="0" smtClean="0">
                <a:solidFill>
                  <a:srgbClr val="FF0000"/>
                </a:solidFill>
              </a:rPr>
              <a:t>A</a:t>
            </a:r>
            <a:r>
              <a:rPr lang="en-US" b="1" dirty="0" smtClean="0">
                <a:solidFill>
                  <a:schemeClr val="accent4"/>
                </a:solidFill>
              </a:rPr>
              <a:t>L</a:t>
            </a:r>
            <a:r>
              <a:rPr lang="en-US" b="1" dirty="0" smtClean="0"/>
              <a:t> Approach</a:t>
            </a:r>
            <a:endParaRPr lang="en-US" b="1" dirty="0"/>
          </a:p>
        </p:txBody>
      </p:sp>
      <p:sp>
        <p:nvSpPr>
          <p:cNvPr id="3" name="Content Placeholder 2"/>
          <p:cNvSpPr>
            <a:spLocks noGrp="1"/>
          </p:cNvSpPr>
          <p:nvPr>
            <p:ph idx="1"/>
          </p:nvPr>
        </p:nvSpPr>
        <p:spPr/>
        <p:txBody>
          <a:bodyPr/>
          <a:lstStyle/>
          <a:p>
            <a:r>
              <a:rPr lang="en-US" b="1" dirty="0" smtClean="0">
                <a:solidFill>
                  <a:schemeClr val="accent1"/>
                </a:solidFill>
              </a:rPr>
              <a:t>Restate</a:t>
            </a:r>
          </a:p>
          <a:p>
            <a:r>
              <a:rPr lang="en-US" b="1" dirty="0" smtClean="0">
                <a:solidFill>
                  <a:srgbClr val="00B050"/>
                </a:solidFill>
              </a:rPr>
              <a:t>Explain</a:t>
            </a:r>
          </a:p>
          <a:p>
            <a:r>
              <a:rPr lang="en-US" b="1" dirty="0" smtClean="0">
                <a:solidFill>
                  <a:srgbClr val="FF0000"/>
                </a:solidFill>
              </a:rPr>
              <a:t>Agree/Disagree</a:t>
            </a:r>
          </a:p>
          <a:p>
            <a:r>
              <a:rPr lang="en-US" b="1" dirty="0" smtClean="0">
                <a:solidFill>
                  <a:schemeClr val="accent4"/>
                </a:solidFill>
              </a:rPr>
              <a:t>List Literature and Literary Elements</a:t>
            </a:r>
          </a:p>
          <a:p>
            <a:endParaRPr lang="en-US" b="1" dirty="0">
              <a:solidFill>
                <a:schemeClr val="accent4"/>
              </a:solidFill>
            </a:endParaRPr>
          </a:p>
          <a:p>
            <a:pPr marL="0" indent="0">
              <a:buNone/>
            </a:pPr>
            <a:r>
              <a:rPr lang="en-US" b="1" dirty="0" smtClean="0"/>
              <a:t>Be</a:t>
            </a:r>
            <a:r>
              <a:rPr lang="en-US" b="1" dirty="0" smtClean="0">
                <a:solidFill>
                  <a:schemeClr val="accent4"/>
                </a:solidFill>
              </a:rPr>
              <a:t> </a:t>
            </a:r>
            <a:r>
              <a:rPr lang="en-US" b="1" dirty="0" smtClean="0">
                <a:solidFill>
                  <a:schemeClr val="accent1"/>
                </a:solidFill>
              </a:rPr>
              <a:t>R</a:t>
            </a:r>
            <a:r>
              <a:rPr lang="en-US" b="1" dirty="0" smtClean="0">
                <a:solidFill>
                  <a:srgbClr val="00B050"/>
                </a:solidFill>
              </a:rPr>
              <a:t>E</a:t>
            </a:r>
            <a:r>
              <a:rPr lang="en-US" b="1" dirty="0" smtClean="0">
                <a:solidFill>
                  <a:srgbClr val="FF0000"/>
                </a:solidFill>
              </a:rPr>
              <a:t>A</a:t>
            </a:r>
            <a:r>
              <a:rPr lang="en-US" b="1" dirty="0" smtClean="0">
                <a:solidFill>
                  <a:schemeClr val="accent4"/>
                </a:solidFill>
              </a:rPr>
              <a:t>L!</a:t>
            </a:r>
            <a:endParaRPr lang="en-US" b="1" dirty="0">
              <a:solidFill>
                <a:schemeClr val="accent4"/>
              </a:solidFill>
            </a:endParaRPr>
          </a:p>
        </p:txBody>
      </p:sp>
    </p:spTree>
    <p:extLst>
      <p:ext uri="{BB962C8B-B14F-4D97-AF65-F5344CB8AC3E}">
        <p14:creationId xmlns:p14="http://schemas.microsoft.com/office/powerpoint/2010/main" val="1775390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 Scene 5</a:t>
            </a:r>
            <a:endParaRPr lang="en-US" dirty="0"/>
          </a:p>
        </p:txBody>
      </p:sp>
      <p:sp>
        <p:nvSpPr>
          <p:cNvPr id="3" name="Content Placeholder 2"/>
          <p:cNvSpPr>
            <a:spLocks noGrp="1"/>
          </p:cNvSpPr>
          <p:nvPr>
            <p:ph idx="1"/>
          </p:nvPr>
        </p:nvSpPr>
        <p:spPr/>
        <p:txBody>
          <a:bodyPr/>
          <a:lstStyle/>
          <a:p>
            <a:r>
              <a:rPr lang="en-US" dirty="0" smtClean="0"/>
              <a:t>Actors take your places</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81213"/>
            <a:ext cx="4424363" cy="354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798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Motifs, Symbols, Allegory</a:t>
            </a:r>
            <a:endParaRPr lang="en-US" dirty="0"/>
          </a:p>
        </p:txBody>
      </p:sp>
      <p:sp>
        <p:nvSpPr>
          <p:cNvPr id="3" name="Text Placeholder 2"/>
          <p:cNvSpPr>
            <a:spLocks noGrp="1"/>
          </p:cNvSpPr>
          <p:nvPr>
            <p:ph type="body" idx="1"/>
          </p:nvPr>
        </p:nvSpPr>
        <p:spPr/>
        <p:txBody>
          <a:bodyPr>
            <a:normAutofit fontScale="85000" lnSpcReduction="20000"/>
          </a:bodyPr>
          <a:lstStyle/>
          <a:p>
            <a:r>
              <a:rPr lang="en-US" dirty="0" smtClean="0"/>
              <a:t>Motifs- a detail within the text that repeats itself throughout the work</a:t>
            </a:r>
            <a:endParaRPr lang="en-US" dirty="0"/>
          </a:p>
        </p:txBody>
      </p:sp>
      <p:sp>
        <p:nvSpPr>
          <p:cNvPr id="4" name="Content Placeholder 3"/>
          <p:cNvSpPr>
            <a:spLocks noGrp="1"/>
          </p:cNvSpPr>
          <p:nvPr>
            <p:ph sz="half" idx="2"/>
          </p:nvPr>
        </p:nvSpPr>
        <p:spPr/>
        <p:txBody>
          <a:bodyPr>
            <a:normAutofit/>
          </a:bodyPr>
          <a:lstStyle/>
          <a:p>
            <a:r>
              <a:rPr lang="en-US" dirty="0"/>
              <a:t> Death and Baseball</a:t>
            </a:r>
          </a:p>
          <a:p>
            <a:r>
              <a:rPr lang="en-US" dirty="0"/>
              <a:t> Seeds and Growth</a:t>
            </a:r>
          </a:p>
          <a:p>
            <a:r>
              <a:rPr lang="en-US" dirty="0"/>
              <a:t> Blues</a:t>
            </a:r>
          </a:p>
          <a:p>
            <a:endParaRPr lang="en-US" dirty="0"/>
          </a:p>
          <a:p>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dirty="0" smtClean="0"/>
              <a:t>Symbols – represents a figurative meaning</a:t>
            </a:r>
            <a:endParaRPr lang="en-US" dirty="0"/>
          </a:p>
        </p:txBody>
      </p:sp>
      <p:sp>
        <p:nvSpPr>
          <p:cNvPr id="6" name="Content Placeholder 5"/>
          <p:cNvSpPr>
            <a:spLocks noGrp="1"/>
          </p:cNvSpPr>
          <p:nvPr>
            <p:ph sz="quarter" idx="4"/>
          </p:nvPr>
        </p:nvSpPr>
        <p:spPr/>
        <p:txBody>
          <a:bodyPr/>
          <a:lstStyle/>
          <a:p>
            <a:r>
              <a:rPr lang="en-US" dirty="0" smtClean="0"/>
              <a:t>Trains</a:t>
            </a:r>
          </a:p>
          <a:p>
            <a:r>
              <a:rPr lang="en-US" dirty="0" smtClean="0"/>
              <a:t>Fences </a:t>
            </a:r>
          </a:p>
          <a:p>
            <a:r>
              <a:rPr lang="en-US" dirty="0" smtClean="0"/>
              <a:t>The Devil</a:t>
            </a:r>
            <a:endParaRPr lang="en-US" dirty="0"/>
          </a:p>
        </p:txBody>
      </p:sp>
      <p:sp>
        <p:nvSpPr>
          <p:cNvPr id="7" name="Text Placeholder 4"/>
          <p:cNvSpPr txBox="1">
            <a:spLocks/>
          </p:cNvSpPr>
          <p:nvPr/>
        </p:nvSpPr>
        <p:spPr>
          <a:xfrm>
            <a:off x="1143001" y="3962400"/>
            <a:ext cx="7315200" cy="1219200"/>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Allegory – represents a double meaning throughout the length of the story – Fences (Literal/Figurative)</a:t>
            </a:r>
          </a:p>
          <a:p>
            <a:pPr marL="342900" indent="-342900">
              <a:buFont typeface="Arial" panose="020B0604020202020204" pitchFamily="34" charset="0"/>
              <a:buChar char="•"/>
            </a:pPr>
            <a:r>
              <a:rPr lang="en-US" dirty="0" smtClean="0"/>
              <a:t>Fences are physical structures that we build to keep things in/out</a:t>
            </a:r>
          </a:p>
          <a:p>
            <a:pPr marL="342900" indent="-342900">
              <a:buFont typeface="Arial" panose="020B0604020202020204" pitchFamily="34" charset="0"/>
              <a:buChar char="•"/>
            </a:pPr>
            <a:r>
              <a:rPr lang="en-US" dirty="0" smtClean="0"/>
              <a:t>Fences are emotional barriers that we build to keep feelings in/out</a:t>
            </a:r>
            <a:endParaRPr lang="en-US" dirty="0"/>
          </a:p>
        </p:txBody>
      </p:sp>
    </p:spTree>
    <p:extLst>
      <p:ext uri="{BB962C8B-B14F-4D97-AF65-F5344CB8AC3E}">
        <p14:creationId xmlns:p14="http://schemas.microsoft.com/office/powerpoint/2010/main" val="2905119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Themes</a:t>
            </a:r>
            <a:endParaRPr lang="en-US" dirty="0"/>
          </a:p>
        </p:txBody>
      </p:sp>
      <p:sp>
        <p:nvSpPr>
          <p:cNvPr id="4" name="Content Placeholder 3"/>
          <p:cNvSpPr>
            <a:spLocks noGrp="1"/>
          </p:cNvSpPr>
          <p:nvPr>
            <p:ph sz="half" idx="2"/>
          </p:nvPr>
        </p:nvSpPr>
        <p:spPr>
          <a:xfrm>
            <a:off x="457200" y="838200"/>
            <a:ext cx="8305800" cy="5287963"/>
          </a:xfrm>
        </p:spPr>
        <p:txBody>
          <a:bodyPr>
            <a:normAutofit fontScale="92500" lnSpcReduction="10000"/>
          </a:bodyPr>
          <a:lstStyle/>
          <a:p>
            <a:r>
              <a:rPr lang="en-US" dirty="0" smtClean="0"/>
              <a:t>Review the Main Action of each of the NINE Scenes in Fences, and determine which of the following topics fit each of the Main Actions. Then write the author’s MESSAGE about the TOPIC. (Q26)</a:t>
            </a:r>
          </a:p>
          <a:p>
            <a:r>
              <a:rPr lang="en-US" dirty="0" smtClean="0"/>
              <a:t>What is August Wilson’s message about:</a:t>
            </a:r>
          </a:p>
          <a:p>
            <a:pPr lvl="1"/>
            <a:r>
              <a:rPr lang="en-US" dirty="0" smtClean="0"/>
              <a:t>Control, Power</a:t>
            </a:r>
          </a:p>
          <a:p>
            <a:pPr lvl="1"/>
            <a:r>
              <a:rPr lang="en-US" dirty="0" smtClean="0"/>
              <a:t>Black manhood</a:t>
            </a:r>
          </a:p>
          <a:p>
            <a:pPr lvl="1"/>
            <a:r>
              <a:rPr lang="en-US" dirty="0" smtClean="0"/>
              <a:t>Death</a:t>
            </a:r>
          </a:p>
          <a:p>
            <a:pPr lvl="1"/>
            <a:r>
              <a:rPr lang="en-US" dirty="0" smtClean="0"/>
              <a:t>Love</a:t>
            </a:r>
          </a:p>
          <a:p>
            <a:pPr lvl="1"/>
            <a:r>
              <a:rPr lang="en-US" dirty="0" smtClean="0"/>
              <a:t>Race</a:t>
            </a:r>
          </a:p>
          <a:p>
            <a:pPr lvl="1"/>
            <a:r>
              <a:rPr lang="en-US" dirty="0" smtClean="0"/>
              <a:t>Survival</a:t>
            </a:r>
          </a:p>
          <a:p>
            <a:pPr lvl="1"/>
            <a:r>
              <a:rPr lang="en-US" dirty="0" smtClean="0"/>
              <a:t>Father and Son relationships</a:t>
            </a:r>
          </a:p>
          <a:p>
            <a:pPr lvl="1"/>
            <a:r>
              <a:rPr lang="en-US" dirty="0" smtClean="0"/>
              <a:t>American Dream</a:t>
            </a:r>
          </a:p>
          <a:p>
            <a:pPr lvl="1"/>
            <a:r>
              <a:rPr lang="en-US" dirty="0" smtClean="0"/>
              <a:t>Duty, Responsibility</a:t>
            </a:r>
          </a:p>
          <a:p>
            <a:pPr lvl="1"/>
            <a:r>
              <a:rPr lang="en-US" dirty="0" smtClean="0"/>
              <a:t>Family</a:t>
            </a:r>
          </a:p>
          <a:p>
            <a:pPr lvl="1"/>
            <a:r>
              <a:rPr lang="en-US" dirty="0" smtClean="0"/>
              <a:t>Other?</a:t>
            </a:r>
            <a:endParaRPr lang="en-US" dirty="0"/>
          </a:p>
        </p:txBody>
      </p:sp>
    </p:spTree>
    <p:extLst>
      <p:ext uri="{BB962C8B-B14F-4D97-AF65-F5344CB8AC3E}">
        <p14:creationId xmlns:p14="http://schemas.microsoft.com/office/powerpoint/2010/main" val="23809009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Mending Walls – Robert Frost</a:t>
            </a:r>
            <a:endParaRPr lang="en-US" dirty="0"/>
          </a:p>
        </p:txBody>
      </p:sp>
      <p:sp>
        <p:nvSpPr>
          <p:cNvPr id="3" name="Content Placeholder 2"/>
          <p:cNvSpPr>
            <a:spLocks noGrp="1"/>
          </p:cNvSpPr>
          <p:nvPr>
            <p:ph idx="1"/>
          </p:nvPr>
        </p:nvSpPr>
        <p:spPr>
          <a:xfrm>
            <a:off x="304800" y="1409700"/>
            <a:ext cx="4114800" cy="4648200"/>
          </a:xfrm>
        </p:spPr>
        <p:txBody>
          <a:bodyPr>
            <a:normAutofit fontScale="47500" lnSpcReduction="20000"/>
          </a:bodyPr>
          <a:lstStyle/>
          <a:p>
            <a:pPr marL="0" indent="0">
              <a:buNone/>
            </a:pPr>
            <a:r>
              <a:rPr lang="en-US" dirty="0"/>
              <a:t>Something there is that doesn't love a wall, </a:t>
            </a:r>
            <a:br>
              <a:rPr lang="en-US" dirty="0"/>
            </a:br>
            <a:r>
              <a:rPr lang="en-US" dirty="0"/>
              <a:t>That sends the frozen-ground-swell under it, </a:t>
            </a:r>
            <a:br>
              <a:rPr lang="en-US" dirty="0"/>
            </a:br>
            <a:r>
              <a:rPr lang="en-US" dirty="0"/>
              <a:t>And spills the upper boulders in the sun, </a:t>
            </a:r>
            <a:br>
              <a:rPr lang="en-US" dirty="0"/>
            </a:br>
            <a:r>
              <a:rPr lang="en-US" dirty="0"/>
              <a:t>And makes gaps even two can pass abreast. </a:t>
            </a:r>
            <a:br>
              <a:rPr lang="en-US" dirty="0"/>
            </a:br>
            <a:r>
              <a:rPr lang="en-US" dirty="0"/>
              <a:t>The work of hunters is another thing: </a:t>
            </a:r>
            <a:br>
              <a:rPr lang="en-US" dirty="0"/>
            </a:br>
            <a:r>
              <a:rPr lang="en-US" dirty="0"/>
              <a:t>I have come after them and made repair </a:t>
            </a:r>
            <a:br>
              <a:rPr lang="en-US" dirty="0"/>
            </a:br>
            <a:r>
              <a:rPr lang="en-US" dirty="0"/>
              <a:t>Where they have left not one stone on a stone, </a:t>
            </a:r>
            <a:br>
              <a:rPr lang="en-US" dirty="0"/>
            </a:br>
            <a:r>
              <a:rPr lang="en-US" dirty="0"/>
              <a:t>But they would have the rabbit out of hiding, </a:t>
            </a:r>
            <a:br>
              <a:rPr lang="en-US" dirty="0"/>
            </a:br>
            <a:r>
              <a:rPr lang="en-US" dirty="0"/>
              <a:t>To please the yelping dogs. The gaps I mean, </a:t>
            </a:r>
            <a:br>
              <a:rPr lang="en-US" dirty="0"/>
            </a:br>
            <a:r>
              <a:rPr lang="en-US" dirty="0"/>
              <a:t>No one has seen them made or heard them made, </a:t>
            </a:r>
            <a:br>
              <a:rPr lang="en-US" dirty="0"/>
            </a:br>
            <a:r>
              <a:rPr lang="en-US" dirty="0"/>
              <a:t>But at spring mending-time we find them there. </a:t>
            </a:r>
            <a:br>
              <a:rPr lang="en-US" dirty="0"/>
            </a:br>
            <a:r>
              <a:rPr lang="en-US" dirty="0"/>
              <a:t>I let my neighbor know beyond the hill; </a:t>
            </a:r>
            <a:br>
              <a:rPr lang="en-US" dirty="0"/>
            </a:br>
            <a:r>
              <a:rPr lang="en-US" dirty="0"/>
              <a:t>And on a day we meet to walk the line </a:t>
            </a:r>
            <a:br>
              <a:rPr lang="en-US" dirty="0"/>
            </a:br>
            <a:r>
              <a:rPr lang="en-US" dirty="0"/>
              <a:t>And set the wall between us once again. </a:t>
            </a:r>
            <a:br>
              <a:rPr lang="en-US" dirty="0"/>
            </a:br>
            <a:r>
              <a:rPr lang="en-US" dirty="0"/>
              <a:t>We keep the wall between us as we go. </a:t>
            </a:r>
            <a:br>
              <a:rPr lang="en-US" dirty="0"/>
            </a:br>
            <a:r>
              <a:rPr lang="en-US" dirty="0"/>
              <a:t>To each the boulders that have fallen to each. </a:t>
            </a:r>
            <a:br>
              <a:rPr lang="en-US" dirty="0"/>
            </a:br>
            <a:r>
              <a:rPr lang="en-US" dirty="0"/>
              <a:t>And some are loaves and some so nearly balls </a:t>
            </a:r>
            <a:br>
              <a:rPr lang="en-US" dirty="0"/>
            </a:br>
            <a:r>
              <a:rPr lang="en-US" dirty="0"/>
              <a:t>We have to use a spell to make them balance: </a:t>
            </a:r>
            <a:br>
              <a:rPr lang="en-US" dirty="0"/>
            </a:br>
            <a:r>
              <a:rPr lang="en-US" dirty="0"/>
              <a:t>'Stay where you are until our backs are turned!' </a:t>
            </a:r>
            <a:br>
              <a:rPr lang="en-US" dirty="0"/>
            </a:br>
            <a:r>
              <a:rPr lang="en-US" dirty="0"/>
              <a:t>We wear our fingers rough with handling them. </a:t>
            </a:r>
            <a:br>
              <a:rPr lang="en-US" dirty="0"/>
            </a:br>
            <a:r>
              <a:rPr lang="en-US" dirty="0"/>
              <a:t>Oh, just another kind of out-door game, </a:t>
            </a:r>
            <a:br>
              <a:rPr lang="en-US" dirty="0"/>
            </a:br>
            <a:r>
              <a:rPr lang="en-US" dirty="0"/>
              <a:t>One on a side. It comes to little more: </a:t>
            </a:r>
            <a:br>
              <a:rPr lang="en-US" dirty="0"/>
            </a:br>
            <a:endParaRPr lang="en-US" dirty="0" smtClean="0"/>
          </a:p>
          <a:p>
            <a:endParaRPr lang="en-US" dirty="0"/>
          </a:p>
        </p:txBody>
      </p:sp>
      <p:sp>
        <p:nvSpPr>
          <p:cNvPr id="5" name="Content Placeholder 2"/>
          <p:cNvSpPr txBox="1">
            <a:spLocks/>
          </p:cNvSpPr>
          <p:nvPr/>
        </p:nvSpPr>
        <p:spPr>
          <a:xfrm>
            <a:off x="4876800" y="1143000"/>
            <a:ext cx="3982453" cy="518160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
            </a:r>
            <a:br>
              <a:rPr lang="en-US" dirty="0" smtClean="0"/>
            </a:br>
            <a:r>
              <a:rPr lang="en-US" dirty="0" smtClean="0"/>
              <a:t>There where it is we do not need the wall: </a:t>
            </a:r>
            <a:br>
              <a:rPr lang="en-US" dirty="0" smtClean="0"/>
            </a:br>
            <a:r>
              <a:rPr lang="en-US" dirty="0" smtClean="0"/>
              <a:t>He is all pine and I am apple orchard. </a:t>
            </a:r>
            <a:br>
              <a:rPr lang="en-US" dirty="0" smtClean="0"/>
            </a:br>
            <a:r>
              <a:rPr lang="en-US" dirty="0" smtClean="0"/>
              <a:t>My apple trees will never get across </a:t>
            </a:r>
            <a:br>
              <a:rPr lang="en-US" dirty="0" smtClean="0"/>
            </a:br>
            <a:r>
              <a:rPr lang="en-US" dirty="0" smtClean="0"/>
              <a:t>And eat the cones under his pines, I tell him. </a:t>
            </a:r>
            <a:br>
              <a:rPr lang="en-US" dirty="0" smtClean="0"/>
            </a:br>
            <a:r>
              <a:rPr lang="en-US" dirty="0" smtClean="0"/>
              <a:t>He only says, 'Good fences make good neighbors'. </a:t>
            </a:r>
            <a:br>
              <a:rPr lang="en-US" dirty="0" smtClean="0"/>
            </a:br>
            <a:r>
              <a:rPr lang="en-US" dirty="0" smtClean="0"/>
              <a:t>Spring is the mischief in me, and I wonder </a:t>
            </a:r>
            <a:br>
              <a:rPr lang="en-US" dirty="0" smtClean="0"/>
            </a:br>
            <a:r>
              <a:rPr lang="en-US" dirty="0" smtClean="0"/>
              <a:t>If I could put a notion in his head: </a:t>
            </a:r>
            <a:br>
              <a:rPr lang="en-US" dirty="0" smtClean="0"/>
            </a:br>
            <a:r>
              <a:rPr lang="en-US" dirty="0" smtClean="0"/>
              <a:t>'Why do they make good neighbors? Isn't it </a:t>
            </a:r>
            <a:br>
              <a:rPr lang="en-US" dirty="0" smtClean="0"/>
            </a:br>
            <a:r>
              <a:rPr lang="en-US" dirty="0" smtClean="0"/>
              <a:t>Where there are cows? </a:t>
            </a:r>
            <a:br>
              <a:rPr lang="en-US" dirty="0" smtClean="0"/>
            </a:br>
            <a:r>
              <a:rPr lang="en-US" dirty="0" smtClean="0"/>
              <a:t>But here there are no cows. </a:t>
            </a:r>
            <a:br>
              <a:rPr lang="en-US" dirty="0" smtClean="0"/>
            </a:br>
            <a:r>
              <a:rPr lang="en-US" dirty="0" smtClean="0"/>
              <a:t>Before I built a wall I'd ask to know </a:t>
            </a:r>
            <a:br>
              <a:rPr lang="en-US" dirty="0" smtClean="0"/>
            </a:br>
            <a:r>
              <a:rPr lang="en-US" dirty="0" smtClean="0"/>
              <a:t>What I was walling in or walling out, </a:t>
            </a:r>
            <a:br>
              <a:rPr lang="en-US" dirty="0" smtClean="0"/>
            </a:br>
            <a:r>
              <a:rPr lang="en-US" dirty="0" smtClean="0"/>
              <a:t>And to whom I was like to give offence. </a:t>
            </a:r>
            <a:br>
              <a:rPr lang="en-US" dirty="0" smtClean="0"/>
            </a:br>
            <a:r>
              <a:rPr lang="en-US" dirty="0" smtClean="0"/>
              <a:t>Something there is that doesn't love a wall, </a:t>
            </a:r>
            <a:br>
              <a:rPr lang="en-US" dirty="0" smtClean="0"/>
            </a:br>
            <a:r>
              <a:rPr lang="en-US" dirty="0" smtClean="0"/>
              <a:t>That wants it down.' I could say 'Elves' to him, </a:t>
            </a:r>
            <a:br>
              <a:rPr lang="en-US" dirty="0" smtClean="0"/>
            </a:br>
            <a:r>
              <a:rPr lang="en-US" dirty="0" smtClean="0"/>
              <a:t>But it's not elves exactly, and I'd rather </a:t>
            </a:r>
            <a:br>
              <a:rPr lang="en-US" dirty="0" smtClean="0"/>
            </a:br>
            <a:r>
              <a:rPr lang="en-US" dirty="0" smtClean="0"/>
              <a:t>He said it for himself. I see him there </a:t>
            </a:r>
            <a:br>
              <a:rPr lang="en-US" dirty="0" smtClean="0"/>
            </a:br>
            <a:r>
              <a:rPr lang="en-US" dirty="0" smtClean="0"/>
              <a:t>Bringing a stone grasped firmly by the top </a:t>
            </a:r>
            <a:br>
              <a:rPr lang="en-US" dirty="0" smtClean="0"/>
            </a:br>
            <a:r>
              <a:rPr lang="en-US" dirty="0" smtClean="0"/>
              <a:t>In each hand, like an old-stone savage armed. </a:t>
            </a:r>
            <a:br>
              <a:rPr lang="en-US" dirty="0" smtClean="0"/>
            </a:br>
            <a:r>
              <a:rPr lang="en-US" dirty="0" smtClean="0"/>
              <a:t>He moves in darkness as it seems to me~ </a:t>
            </a:r>
            <a:br>
              <a:rPr lang="en-US" dirty="0" smtClean="0"/>
            </a:br>
            <a:r>
              <a:rPr lang="en-US" dirty="0" smtClean="0"/>
              <a:t>Not of woods only and the shade of trees. </a:t>
            </a:r>
            <a:br>
              <a:rPr lang="en-US" dirty="0" smtClean="0"/>
            </a:br>
            <a:r>
              <a:rPr lang="en-US" dirty="0" smtClean="0"/>
              <a:t>He will not go behind his father's saying, </a:t>
            </a:r>
            <a:br>
              <a:rPr lang="en-US" dirty="0" smtClean="0"/>
            </a:br>
            <a:r>
              <a:rPr lang="en-US" dirty="0" smtClean="0"/>
              <a:t>And he likes having thought of it so well </a:t>
            </a:r>
            <a:br>
              <a:rPr lang="en-US" dirty="0" smtClean="0"/>
            </a:br>
            <a:r>
              <a:rPr lang="en-US" dirty="0" smtClean="0"/>
              <a:t>He says again, "Good fences make good neighbors." </a:t>
            </a:r>
          </a:p>
          <a:p>
            <a:endParaRPr lang="en-US" dirty="0"/>
          </a:p>
        </p:txBody>
      </p:sp>
    </p:spTree>
    <p:extLst>
      <p:ext uri="{BB962C8B-B14F-4D97-AF65-F5344CB8AC3E}">
        <p14:creationId xmlns:p14="http://schemas.microsoft.com/office/powerpoint/2010/main" val="524823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SETTING</a:t>
            </a:r>
            <a:endParaRPr lang="en-US" dirty="0"/>
          </a:p>
        </p:txBody>
      </p:sp>
      <p:sp>
        <p:nvSpPr>
          <p:cNvPr id="3" name="Content Placeholder 2"/>
          <p:cNvSpPr>
            <a:spLocks noGrp="1"/>
          </p:cNvSpPr>
          <p:nvPr>
            <p:ph idx="1"/>
          </p:nvPr>
        </p:nvSpPr>
        <p:spPr>
          <a:xfrm>
            <a:off x="381000" y="990600"/>
            <a:ext cx="8229600" cy="1828800"/>
          </a:xfrm>
        </p:spPr>
        <p:txBody>
          <a:bodyPr>
            <a:normAutofit fontScale="77500" lnSpcReduction="20000"/>
          </a:bodyPr>
          <a:lstStyle/>
          <a:p>
            <a:r>
              <a:rPr lang="en-US" dirty="0"/>
              <a:t>1957, Pittsburgh, PA, small dirt yard of the </a:t>
            </a:r>
            <a:r>
              <a:rPr lang="en-US" dirty="0" err="1"/>
              <a:t>Maxson</a:t>
            </a:r>
            <a:r>
              <a:rPr lang="en-US" dirty="0"/>
              <a:t> home, with a </a:t>
            </a:r>
            <a:r>
              <a:rPr lang="en-US" dirty="0" smtClean="0"/>
              <a:t>half-fenced </a:t>
            </a:r>
            <a:r>
              <a:rPr lang="en-US" dirty="0"/>
              <a:t>yard and a tree with a bat and rag ball</a:t>
            </a:r>
            <a:r>
              <a:rPr lang="en-US" dirty="0" smtClean="0"/>
              <a:t>.</a:t>
            </a:r>
          </a:p>
          <a:p>
            <a:r>
              <a:rPr lang="en-US" dirty="0" smtClean="0"/>
              <a:t>9 Scenes – 9 innings </a:t>
            </a:r>
          </a:p>
          <a:p>
            <a:r>
              <a:rPr lang="en-US" dirty="0" smtClean="0"/>
              <a:t>3 Strikes</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221" y="1600200"/>
            <a:ext cx="3883904"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3" y="2514600"/>
            <a:ext cx="549040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191000"/>
            <a:ext cx="35242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2564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a:t>
            </a:r>
            <a:endParaRPr lang="en-US" dirty="0"/>
          </a:p>
        </p:txBody>
      </p:sp>
      <p:sp>
        <p:nvSpPr>
          <p:cNvPr id="3" name="Content Placeholder 2"/>
          <p:cNvSpPr>
            <a:spLocks noGrp="1"/>
          </p:cNvSpPr>
          <p:nvPr>
            <p:ph idx="1"/>
          </p:nvPr>
        </p:nvSpPr>
        <p:spPr/>
        <p:txBody>
          <a:bodyPr/>
          <a:lstStyle/>
          <a:p>
            <a:r>
              <a:rPr lang="en-US" dirty="0" smtClean="0"/>
              <a:t>"</a:t>
            </a:r>
            <a:r>
              <a:rPr lang="en-US" dirty="0"/>
              <a:t>Before I built a fence I would ask what it is I am walling in and walling </a:t>
            </a:r>
            <a:r>
              <a:rPr lang="en-US" dirty="0" smtClean="0"/>
              <a:t>out“</a:t>
            </a:r>
          </a:p>
          <a:p>
            <a:endParaRPr lang="en-US" dirty="0"/>
          </a:p>
          <a:p>
            <a:r>
              <a:rPr lang="en-US" dirty="0" smtClean="0"/>
              <a:t>How will this apply to our protagonist?</a:t>
            </a:r>
            <a:endParaRPr lang="en-US" dirty="0"/>
          </a:p>
        </p:txBody>
      </p:sp>
      <p:sp>
        <p:nvSpPr>
          <p:cNvPr id="4" name="Rectangle 3"/>
          <p:cNvSpPr/>
          <p:nvPr/>
        </p:nvSpPr>
        <p:spPr>
          <a:xfrm>
            <a:off x="1981200" y="2362200"/>
            <a:ext cx="6172200" cy="369332"/>
          </a:xfrm>
          <a:prstGeom prst="rect">
            <a:avLst/>
          </a:prstGeom>
        </p:spPr>
        <p:txBody>
          <a:bodyPr wrap="square">
            <a:spAutoFit/>
          </a:bodyPr>
          <a:lstStyle/>
          <a:p>
            <a:r>
              <a:rPr lang="en-US" dirty="0"/>
              <a:t>https://www.youtube.com/watch?v=jzasX6UiGQQ</a:t>
            </a:r>
          </a:p>
        </p:txBody>
      </p:sp>
    </p:spTree>
    <p:extLst>
      <p:ext uri="{BB962C8B-B14F-4D97-AF65-F5344CB8AC3E}">
        <p14:creationId xmlns:p14="http://schemas.microsoft.com/office/powerpoint/2010/main" val="42097921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Negro League Baseball</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8001000" cy="634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8170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3074"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6273" b="6273"/>
          <a:stretch>
            <a:fillRect/>
          </a:stretch>
        </p:blipFill>
        <p:spPr bwMode="auto">
          <a:xfrm>
            <a:off x="838199" y="-202331"/>
            <a:ext cx="7696406" cy="6755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8839200" cy="646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9327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91262"/>
            <a:ext cx="5486400" cy="566738"/>
          </a:xfrm>
        </p:spPr>
        <p:txBody>
          <a:bodyPr/>
          <a:lstStyle/>
          <a:p>
            <a:r>
              <a:rPr lang="en-US" dirty="0" smtClean="0"/>
              <a:t>Jackie Robinson – No. 42</a:t>
            </a:r>
            <a:endParaRPr lang="en-US" dirty="0"/>
          </a:p>
        </p:txBody>
      </p:sp>
      <p:sp>
        <p:nvSpPr>
          <p:cNvPr id="4" name="Text Placeholder 3"/>
          <p:cNvSpPr>
            <a:spLocks noGrp="1"/>
          </p:cNvSpPr>
          <p:nvPr>
            <p:ph type="body" sz="half" idx="2"/>
          </p:nvPr>
        </p:nvSpPr>
        <p:spPr/>
        <p:txBody>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 y="0"/>
            <a:ext cx="477455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762523" y="0"/>
            <a:ext cx="4417571" cy="5632311"/>
          </a:xfrm>
          <a:prstGeom prst="rect">
            <a:avLst/>
          </a:prstGeom>
        </p:spPr>
        <p:txBody>
          <a:bodyPr wrap="square">
            <a:spAutoFit/>
          </a:bodyPr>
          <a:lstStyle/>
          <a:p>
            <a:r>
              <a:rPr lang="en-US" sz="2400" dirty="0"/>
              <a:t>2007 </a:t>
            </a:r>
            <a:r>
              <a:rPr lang="en-US" sz="2400" dirty="0" smtClean="0"/>
              <a:t>was the 60th </a:t>
            </a:r>
            <a:r>
              <a:rPr lang="en-US" sz="2400" dirty="0"/>
              <a:t>anniversary of Jackie Robinson's rookie season for the Brooklyn Dodgers. When he stepped onto </a:t>
            </a:r>
            <a:r>
              <a:rPr lang="en-US" sz="2400" dirty="0" err="1"/>
              <a:t>Ebbets</a:t>
            </a:r>
            <a:r>
              <a:rPr lang="en-US" sz="2400" dirty="0"/>
              <a:t> field on April 15th, 1947, Robinson became the first African American in the twentieth century to play baseball in the major leagues -- breaking the "color line," a segregation practice dating to the nineteenth century. Jackie Robinson was an extremely talented multi-sport athlete and a courageous man who played an active role in civil rights. </a:t>
            </a:r>
          </a:p>
        </p:txBody>
      </p:sp>
    </p:spTree>
    <p:extLst>
      <p:ext uri="{BB962C8B-B14F-4D97-AF65-F5344CB8AC3E}">
        <p14:creationId xmlns:p14="http://schemas.microsoft.com/office/powerpoint/2010/main" val="3867064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11"/>
            <a:ext cx="6896100"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51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58" t="29304" r="20446" b="18275"/>
          <a:stretch/>
        </p:blipFill>
        <p:spPr bwMode="auto">
          <a:xfrm>
            <a:off x="228600" y="228600"/>
            <a:ext cx="890861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3019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285750"/>
            <a:ext cx="5048250"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4244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540" b="82920"/>
          <a:stretch/>
        </p:blipFill>
        <p:spPr bwMode="auto">
          <a:xfrm>
            <a:off x="701842" y="204629"/>
            <a:ext cx="7315199" cy="56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a:hlinkClick r:id="rId4"/>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76" t="37224" r="2877" b="4922"/>
          <a:stretch/>
        </p:blipFill>
        <p:spPr bwMode="auto">
          <a:xfrm>
            <a:off x="228600" y="914400"/>
            <a:ext cx="8536006"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81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Blues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August Wilson says he uses the language and attitude of blues songs to inspire his plays ?and play characters. The blues is a melancholy song created by black people in the United ?States that tends to repeat a twelve bar phrase of music and a 3-line stanza that repeats ?the first line in the second line. A blues song usually contains several blue, or minor, notes ?in the melody and harmony.</a:t>
            </a:r>
          </a:p>
          <a:p>
            <a:r>
              <a:rPr lang="en-US" dirty="0"/>
              <a:t>Fences is structured somewhat like a blues song. the play is like a key of music and the characters each have their own rhythm and melody. Characters repeat phrases, or pass phrases around, like a blues band with a line of melody. The repeated events and language of the play are in keeping what he calls a "blues aesthetic."</a:t>
            </a:r>
          </a:p>
        </p:txBody>
      </p:sp>
    </p:spTree>
    <p:extLst>
      <p:ext uri="{BB962C8B-B14F-4D97-AF65-F5344CB8AC3E}">
        <p14:creationId xmlns:p14="http://schemas.microsoft.com/office/powerpoint/2010/main" val="1029133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99657"/>
          </a:xfrm>
        </p:spPr>
        <p:txBody>
          <a:bodyPr>
            <a:normAutofit fontScale="90000"/>
          </a:bodyPr>
          <a:lstStyle/>
          <a:p>
            <a:r>
              <a:rPr lang="en-US" sz="2800" b="1" dirty="0" smtClean="0"/>
              <a:t>Characters in Fences, a dramatic play by August Wilson</a:t>
            </a:r>
            <a:endParaRPr lang="en-US" sz="2800" b="1"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7" t="4790" r="2024" b="2418"/>
          <a:stretch/>
        </p:blipFill>
        <p:spPr bwMode="auto">
          <a:xfrm>
            <a:off x="0" y="457201"/>
            <a:ext cx="91440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859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 – works cited </a:t>
            </a:r>
            <a:endParaRPr lang="en-US" dirty="0"/>
          </a:p>
        </p:txBody>
      </p:sp>
      <p:sp>
        <p:nvSpPr>
          <p:cNvPr id="3" name="Content Placeholder 2"/>
          <p:cNvSpPr>
            <a:spLocks noGrp="1"/>
          </p:cNvSpPr>
          <p:nvPr>
            <p:ph idx="1"/>
          </p:nvPr>
        </p:nvSpPr>
        <p:spPr/>
        <p:txBody>
          <a:bodyPr/>
          <a:lstStyle/>
          <a:p>
            <a:r>
              <a:rPr lang="en-US" dirty="0" smtClean="0"/>
              <a:t>Wilson, August. </a:t>
            </a:r>
            <a:r>
              <a:rPr lang="en-US" u="sng" dirty="0" smtClean="0"/>
              <a:t>Fences</a:t>
            </a:r>
            <a:r>
              <a:rPr lang="en-US" dirty="0" smtClean="0"/>
              <a:t>. New York: Penguin    	Books, 1986. </a:t>
            </a:r>
            <a:endParaRPr lang="en-US" dirty="0"/>
          </a:p>
        </p:txBody>
      </p:sp>
    </p:spTree>
    <p:extLst>
      <p:ext uri="{BB962C8B-B14F-4D97-AF65-F5344CB8AC3E}">
        <p14:creationId xmlns:p14="http://schemas.microsoft.com/office/powerpoint/2010/main" val="2907781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Tue., 12/9 -D</a:t>
            </a:r>
            <a:endParaRPr lang="en-US" dirty="0"/>
          </a:p>
        </p:txBody>
      </p:sp>
      <p:sp>
        <p:nvSpPr>
          <p:cNvPr id="3" name="Content Placeholder 2"/>
          <p:cNvSpPr>
            <a:spLocks noGrp="1"/>
          </p:cNvSpPr>
          <p:nvPr>
            <p:ph idx="1"/>
          </p:nvPr>
        </p:nvSpPr>
        <p:spPr>
          <a:xfrm>
            <a:off x="457200" y="685800"/>
            <a:ext cx="8229600" cy="6172200"/>
          </a:xfrm>
        </p:spPr>
        <p:txBody>
          <a:bodyPr>
            <a:normAutofit fontScale="70000" lnSpcReduction="20000"/>
          </a:bodyPr>
          <a:lstStyle/>
          <a:p>
            <a:r>
              <a:rPr lang="en-US" dirty="0" smtClean="0"/>
              <a:t>HW: Journal Entry #1</a:t>
            </a:r>
          </a:p>
          <a:p>
            <a:r>
              <a:rPr lang="en-US" dirty="0" smtClean="0"/>
              <a:t>DUE: Missing Work– please check your grades on </a:t>
            </a:r>
            <a:r>
              <a:rPr lang="en-US" dirty="0" err="1" smtClean="0"/>
              <a:t>ParentConnect</a:t>
            </a:r>
            <a:endParaRPr lang="en-US" dirty="0" smtClean="0"/>
          </a:p>
          <a:p>
            <a:pPr marL="0" indent="0">
              <a:buNone/>
            </a:pPr>
            <a:r>
              <a:rPr lang="en-US" sz="5100" b="1" dirty="0" smtClean="0">
                <a:solidFill>
                  <a:srgbClr val="FF0000"/>
                </a:solidFill>
              </a:rPr>
              <a:t>WARM UP – Read and ANNOTATE passage on Lloyd Richards-</a:t>
            </a:r>
          </a:p>
          <a:p>
            <a:pPr marL="0" indent="0">
              <a:buNone/>
            </a:pPr>
            <a:r>
              <a:rPr lang="en-US" sz="5100" b="1" dirty="0" smtClean="0">
                <a:solidFill>
                  <a:srgbClr val="FF0000"/>
                </a:solidFill>
              </a:rPr>
              <a:t>use </a:t>
            </a:r>
            <a:r>
              <a:rPr lang="en-US" sz="5100" b="1" dirty="0" smtClean="0"/>
              <a:t>!</a:t>
            </a:r>
            <a:r>
              <a:rPr lang="en-US" sz="5100" b="1" dirty="0" smtClean="0">
                <a:solidFill>
                  <a:srgbClr val="FF0000"/>
                </a:solidFill>
              </a:rPr>
              <a:t> For interesting Facts, </a:t>
            </a:r>
            <a:r>
              <a:rPr lang="en-US" sz="5100" b="1" dirty="0" smtClean="0"/>
              <a:t>?</a:t>
            </a:r>
            <a:r>
              <a:rPr lang="en-US" sz="5100" b="1" dirty="0" smtClean="0">
                <a:solidFill>
                  <a:srgbClr val="FF0000"/>
                </a:solidFill>
              </a:rPr>
              <a:t> For Questions  and </a:t>
            </a:r>
            <a:r>
              <a:rPr lang="en-US" sz="5100" b="1" dirty="0" smtClean="0"/>
              <a:t>#</a:t>
            </a:r>
            <a:r>
              <a:rPr lang="en-US" sz="5100" b="1" dirty="0" smtClean="0">
                <a:solidFill>
                  <a:srgbClr val="FF0000"/>
                </a:solidFill>
              </a:rPr>
              <a:t> for connections to </a:t>
            </a:r>
            <a:r>
              <a:rPr lang="en-US" sz="5100" b="1" i="1" dirty="0" smtClean="0">
                <a:solidFill>
                  <a:srgbClr val="FF0000"/>
                </a:solidFill>
              </a:rPr>
              <a:t>Fences</a:t>
            </a:r>
            <a:r>
              <a:rPr lang="en-US" sz="5100" b="1" dirty="0" smtClean="0">
                <a:solidFill>
                  <a:srgbClr val="FF0000"/>
                </a:solidFill>
              </a:rPr>
              <a:t> notes.</a:t>
            </a:r>
          </a:p>
          <a:p>
            <a:pPr marL="0" indent="0">
              <a:buNone/>
            </a:pPr>
            <a:endParaRPr lang="en-US" sz="4000" b="1" dirty="0" smtClean="0">
              <a:solidFill>
                <a:srgbClr val="0070C0"/>
              </a:solidFill>
            </a:endParaRPr>
          </a:p>
          <a:p>
            <a:pPr marL="0" indent="0">
              <a:buNone/>
            </a:pPr>
            <a:r>
              <a:rPr lang="en-US" sz="4000" b="1" dirty="0" smtClean="0">
                <a:solidFill>
                  <a:srgbClr val="0070C0"/>
                </a:solidFill>
              </a:rPr>
              <a:t>Learning Targets </a:t>
            </a:r>
          </a:p>
          <a:p>
            <a:r>
              <a:rPr lang="en-US" sz="4000" b="1" dirty="0" smtClean="0">
                <a:solidFill>
                  <a:srgbClr val="0070C0"/>
                </a:solidFill>
              </a:rPr>
              <a:t>I can annotate for information.</a:t>
            </a:r>
          </a:p>
          <a:p>
            <a:r>
              <a:rPr lang="en-US" sz="4000" b="1" dirty="0" smtClean="0">
                <a:solidFill>
                  <a:srgbClr val="0070C0"/>
                </a:solidFill>
              </a:rPr>
              <a:t>I can contribute to a discussion.</a:t>
            </a:r>
          </a:p>
          <a:p>
            <a:r>
              <a:rPr lang="en-US" sz="4000" b="1" dirty="0" smtClean="0">
                <a:solidFill>
                  <a:srgbClr val="0070C0"/>
                </a:solidFill>
              </a:rPr>
              <a:t>I can stay on task.</a:t>
            </a:r>
          </a:p>
          <a:p>
            <a:r>
              <a:rPr lang="en-US" sz="4000" b="1" dirty="0" smtClean="0">
                <a:solidFill>
                  <a:srgbClr val="0070C0"/>
                </a:solidFill>
              </a:rPr>
              <a:t>I </a:t>
            </a:r>
            <a:r>
              <a:rPr lang="en-US" sz="4000" b="1" dirty="0">
                <a:solidFill>
                  <a:srgbClr val="0070C0"/>
                </a:solidFill>
              </a:rPr>
              <a:t>can build background knowledge to help me inform my understanding of </a:t>
            </a:r>
            <a:r>
              <a:rPr lang="en-US" sz="4000" b="1" i="1" dirty="0">
                <a:solidFill>
                  <a:srgbClr val="0070C0"/>
                </a:solidFill>
              </a:rPr>
              <a:t>Fences</a:t>
            </a:r>
            <a:r>
              <a:rPr lang="en-US" sz="4000" b="1" dirty="0">
                <a:solidFill>
                  <a:srgbClr val="0070C0"/>
                </a:solidFill>
              </a:rPr>
              <a:t>.</a:t>
            </a:r>
          </a:p>
        </p:txBody>
      </p:sp>
    </p:spTree>
    <p:extLst>
      <p:ext uri="{BB962C8B-B14F-4D97-AF65-F5344CB8AC3E}">
        <p14:creationId xmlns:p14="http://schemas.microsoft.com/office/powerpoint/2010/main" val="537580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Dec. 10 – A - Day</a:t>
            </a:r>
            <a:endParaRPr lang="en-US" dirty="0"/>
          </a:p>
        </p:txBody>
      </p:sp>
      <p:pic>
        <p:nvPicPr>
          <p:cNvPr id="5" name="Picture 4"/>
          <p:cNvPicPr>
            <a:picLocks noChangeAspect="1"/>
          </p:cNvPicPr>
          <p:nvPr/>
        </p:nvPicPr>
        <p:blipFill>
          <a:blip r:embed="rId3"/>
          <a:stretch>
            <a:fillRect/>
          </a:stretch>
        </p:blipFill>
        <p:spPr>
          <a:xfrm>
            <a:off x="7468937" y="4572000"/>
            <a:ext cx="1600000" cy="2066667"/>
          </a:xfrm>
          <a:prstGeom prst="rect">
            <a:avLst/>
          </a:prstGeom>
        </p:spPr>
      </p:pic>
      <p:sp>
        <p:nvSpPr>
          <p:cNvPr id="3" name="Content Placeholder 2"/>
          <p:cNvSpPr>
            <a:spLocks noGrp="1"/>
          </p:cNvSpPr>
          <p:nvPr>
            <p:ph idx="1"/>
          </p:nvPr>
        </p:nvSpPr>
        <p:spPr/>
        <p:txBody>
          <a:bodyPr/>
          <a:lstStyle/>
          <a:p>
            <a:pPr marL="0" indent="0">
              <a:buNone/>
            </a:pPr>
            <a:r>
              <a:rPr lang="en-US" dirty="0" smtClean="0"/>
              <a:t>Thinking about our discussion on “fences” yesterday, reflect on the following questions:</a:t>
            </a:r>
          </a:p>
          <a:p>
            <a:r>
              <a:rPr lang="en-US" dirty="0" smtClean="0"/>
              <a:t>How </a:t>
            </a:r>
            <a:r>
              <a:rPr lang="en-US" dirty="0"/>
              <a:t>are cultural/language groups affected differently by fences?  Do different groups have different fences?</a:t>
            </a:r>
          </a:p>
          <a:p>
            <a:r>
              <a:rPr lang="en-US" dirty="0"/>
              <a:t> </a:t>
            </a:r>
            <a:r>
              <a:rPr lang="en-US" dirty="0" smtClean="0"/>
              <a:t>Can </a:t>
            </a:r>
            <a:r>
              <a:rPr lang="en-US" dirty="0"/>
              <a:t>someone have access to “both sides of the fence”?  How?</a:t>
            </a:r>
          </a:p>
          <a:p>
            <a:endParaRPr lang="en-US" dirty="0"/>
          </a:p>
        </p:txBody>
      </p:sp>
    </p:spTree>
    <p:extLst>
      <p:ext uri="{BB962C8B-B14F-4D97-AF65-F5344CB8AC3E}">
        <p14:creationId xmlns:p14="http://schemas.microsoft.com/office/powerpoint/2010/main" val="366686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12680</TotalTime>
  <Words>3558</Words>
  <Application>Microsoft Office PowerPoint</Application>
  <PresentationFormat>On-screen Show (4:3)</PresentationFormat>
  <Paragraphs>392</Paragraphs>
  <Slides>58</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Times New Roman</vt:lpstr>
      <vt:lpstr>Office Theme</vt:lpstr>
      <vt:lpstr>Mon., 12/8 -C</vt:lpstr>
      <vt:lpstr>WARM UP – Describe the character traits evident in these images – what is your proof?</vt:lpstr>
      <vt:lpstr>Picture yourself in 5 years</vt:lpstr>
      <vt:lpstr>Notice?? Wonder?</vt:lpstr>
      <vt:lpstr>SETTING</vt:lpstr>
      <vt:lpstr>Characters in Fences, a dramatic play by August Wilson</vt:lpstr>
      <vt:lpstr>Citation – works cited </vt:lpstr>
      <vt:lpstr>Tue., 12/9 -D</vt:lpstr>
      <vt:lpstr>Wednesday, Dec. 10 – A - Day</vt:lpstr>
      <vt:lpstr>PowerPoint Presentation</vt:lpstr>
      <vt:lpstr>HW: Entry #1</vt:lpstr>
      <vt:lpstr>Thur., 12/11 -B</vt:lpstr>
      <vt:lpstr>Sensitive language and diverse classrooms </vt:lpstr>
      <vt:lpstr>HW: Entry 2</vt:lpstr>
      <vt:lpstr>Newspaper Source – FOUND POEM</vt:lpstr>
      <vt:lpstr>Creating a FOUND POEM</vt:lpstr>
      <vt:lpstr>PowerPoint Presentation</vt:lpstr>
      <vt:lpstr>Fri., 12/12 - C</vt:lpstr>
      <vt:lpstr>Entry 3</vt:lpstr>
      <vt:lpstr>Essential Understandings</vt:lpstr>
      <vt:lpstr>The Hill District: 1913 Homestead Grays</vt:lpstr>
      <vt:lpstr>PowerPoint Presentation</vt:lpstr>
      <vt:lpstr>Entry 4</vt:lpstr>
      <vt:lpstr>Entry 5</vt:lpstr>
      <vt:lpstr>Entry 6</vt:lpstr>
      <vt:lpstr>Entry 7</vt:lpstr>
      <vt:lpstr>Entry 8</vt:lpstr>
      <vt:lpstr>Entry 9</vt:lpstr>
      <vt:lpstr>Entry 10</vt:lpstr>
      <vt:lpstr>Entry 12</vt:lpstr>
      <vt:lpstr>Possible Essay Topics</vt:lpstr>
      <vt:lpstr>PowerPoint Presentation</vt:lpstr>
      <vt:lpstr>Question 26 Directions</vt:lpstr>
      <vt:lpstr>PowerPoint Presentation</vt:lpstr>
      <vt:lpstr>Critical Lens</vt:lpstr>
      <vt:lpstr>PowerPoint Presentation</vt:lpstr>
      <vt:lpstr>Question 26</vt:lpstr>
      <vt:lpstr>PowerPoint Presentation</vt:lpstr>
      <vt:lpstr>Guiding Questions for Fences</vt:lpstr>
      <vt:lpstr>PowerPoint Presentation</vt:lpstr>
      <vt:lpstr>Main Action of Act 1 Scenes 1 &amp; 2</vt:lpstr>
      <vt:lpstr>Emotional Fences</vt:lpstr>
      <vt:lpstr>PowerPoint Presentation</vt:lpstr>
      <vt:lpstr>Question 28 – Critical Lens</vt:lpstr>
      <vt:lpstr>The REAL Approach</vt:lpstr>
      <vt:lpstr>Act 1 Scene 5</vt:lpstr>
      <vt:lpstr>Motifs, Symbols, Allegory</vt:lpstr>
      <vt:lpstr>Themes</vt:lpstr>
      <vt:lpstr>Mending Walls – Robert Frost</vt:lpstr>
      <vt:lpstr>Think about…</vt:lpstr>
      <vt:lpstr>Negro League Baseball</vt:lpstr>
      <vt:lpstr>PowerPoint Presentation</vt:lpstr>
      <vt:lpstr>Jackie Robinson – No. 42</vt:lpstr>
      <vt:lpstr>PowerPoint Presentation</vt:lpstr>
      <vt:lpstr>PowerPoint Presentation</vt:lpstr>
      <vt:lpstr>PowerPoint Presentation</vt:lpstr>
      <vt:lpstr>PowerPoint Presentation</vt:lpstr>
      <vt:lpstr>The Blues</vt:lpstr>
    </vt:vector>
  </TitlesOfParts>
  <Company>Rochester City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School  Curriculum Overview</dc:title>
  <dc:creator>Knauss, Sarah</dc:creator>
  <cp:lastModifiedBy>Porretta-Baker, Gina</cp:lastModifiedBy>
  <cp:revision>232</cp:revision>
  <cp:lastPrinted>2014-12-11T15:18:14Z</cp:lastPrinted>
  <dcterms:created xsi:type="dcterms:W3CDTF">2014-06-30T01:18:12Z</dcterms:created>
  <dcterms:modified xsi:type="dcterms:W3CDTF">2014-12-12T16:22:03Z</dcterms:modified>
</cp:coreProperties>
</file>